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055F46-FE27-445A-A531-560D3A55B4A6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547C1D6-2645-4ED7-AB01-7CAA5A80AF2E}">
      <dgm:prSet phldrT="[Текст]"/>
      <dgm:spPr/>
      <dgm:t>
        <a:bodyPr/>
        <a:lstStyle/>
        <a:p>
          <a:r>
            <a:rPr lang="ru-RU" b="1" dirty="0" smtClean="0">
              <a:latin typeface="Arial Black" pitchFamily="34" charset="0"/>
            </a:rPr>
            <a:t>К ПРОГРАММЕ</a:t>
          </a:r>
          <a:endParaRPr lang="ru-RU" b="1" dirty="0">
            <a:latin typeface="Arial Black" pitchFamily="34" charset="0"/>
          </a:endParaRPr>
        </a:p>
      </dgm:t>
    </dgm:pt>
    <dgm:pt modelId="{CE9A66C4-27F7-4687-97D4-1193C7B78448}" type="parTrans" cxnId="{02FCEA6D-2637-4ACE-9FA2-276AC5EAABFF}">
      <dgm:prSet/>
      <dgm:spPr/>
      <dgm:t>
        <a:bodyPr/>
        <a:lstStyle/>
        <a:p>
          <a:endParaRPr lang="ru-RU"/>
        </a:p>
      </dgm:t>
    </dgm:pt>
    <dgm:pt modelId="{E8DF8AF7-B9B6-4F93-989E-F0B0D13ECEC6}" type="sibTrans" cxnId="{02FCEA6D-2637-4ACE-9FA2-276AC5EAABFF}">
      <dgm:prSet/>
      <dgm:spPr/>
      <dgm:t>
        <a:bodyPr/>
        <a:lstStyle/>
        <a:p>
          <a:endParaRPr lang="ru-RU"/>
        </a:p>
      </dgm:t>
    </dgm:pt>
    <dgm:pt modelId="{EB971607-1089-4FF6-B91D-DAD5CE1CC85E}">
      <dgm:prSet phldrT="[Текст]"/>
      <dgm:spPr/>
      <dgm:t>
        <a:bodyPr/>
        <a:lstStyle/>
        <a:p>
          <a:r>
            <a:rPr lang="ru-RU" b="1" dirty="0" smtClean="0">
              <a:latin typeface="Arial Black" pitchFamily="34" charset="0"/>
            </a:rPr>
            <a:t>ЕЁ СТРУКУРЕ И ОБЪЁМУ</a:t>
          </a:r>
          <a:endParaRPr lang="ru-RU" b="1" dirty="0">
            <a:latin typeface="Arial Black" pitchFamily="34" charset="0"/>
          </a:endParaRPr>
        </a:p>
      </dgm:t>
    </dgm:pt>
    <dgm:pt modelId="{B1DB7178-D074-4D9B-9D68-D690ADA9C102}" type="parTrans" cxnId="{2574A476-D941-4062-A0D8-A06E567254F6}">
      <dgm:prSet/>
      <dgm:spPr/>
      <dgm:t>
        <a:bodyPr/>
        <a:lstStyle/>
        <a:p>
          <a:endParaRPr lang="ru-RU"/>
        </a:p>
      </dgm:t>
    </dgm:pt>
    <dgm:pt modelId="{5971EB54-31B7-4017-9B40-DE2521DC6BAE}" type="sibTrans" cxnId="{2574A476-D941-4062-A0D8-A06E567254F6}">
      <dgm:prSet/>
      <dgm:spPr/>
      <dgm:t>
        <a:bodyPr/>
        <a:lstStyle/>
        <a:p>
          <a:endParaRPr lang="ru-RU"/>
        </a:p>
      </dgm:t>
    </dgm:pt>
    <dgm:pt modelId="{7E852397-6D15-43A1-A727-D9E546E4F039}">
      <dgm:prSet phldrT="[Текст]"/>
      <dgm:spPr/>
      <dgm:t>
        <a:bodyPr/>
        <a:lstStyle/>
        <a:p>
          <a:r>
            <a:rPr lang="ru-RU" b="1" dirty="0" smtClean="0">
              <a:latin typeface="Arial Black" pitchFamily="34" charset="0"/>
            </a:rPr>
            <a:t>УСЛОВИЯМ ОРГАНИЗАЦИИ</a:t>
          </a:r>
          <a:endParaRPr lang="ru-RU" b="1" dirty="0">
            <a:latin typeface="Arial Black" pitchFamily="34" charset="0"/>
          </a:endParaRPr>
        </a:p>
      </dgm:t>
    </dgm:pt>
    <dgm:pt modelId="{A2DC929F-0A64-4BF9-A37B-F0068FBB4A1B}" type="parTrans" cxnId="{76A3DC47-B1EC-475A-9FD0-6A0FD28ADB19}">
      <dgm:prSet/>
      <dgm:spPr/>
      <dgm:t>
        <a:bodyPr/>
        <a:lstStyle/>
        <a:p>
          <a:endParaRPr lang="ru-RU"/>
        </a:p>
      </dgm:t>
    </dgm:pt>
    <dgm:pt modelId="{6A30ADEE-C65D-4925-9038-43DF9044C1E9}" type="sibTrans" cxnId="{76A3DC47-B1EC-475A-9FD0-6A0FD28ADB19}">
      <dgm:prSet/>
      <dgm:spPr/>
      <dgm:t>
        <a:bodyPr/>
        <a:lstStyle/>
        <a:p>
          <a:endParaRPr lang="ru-RU"/>
        </a:p>
      </dgm:t>
    </dgm:pt>
    <dgm:pt modelId="{6AE4894C-7A49-4314-B91A-0EE31585BB9D}">
      <dgm:prSet phldrT="[Текст]"/>
      <dgm:spPr/>
      <dgm:t>
        <a:bodyPr/>
        <a:lstStyle/>
        <a:p>
          <a:r>
            <a:rPr lang="ru-RU" b="1" i="0" dirty="0" smtClean="0">
              <a:latin typeface="Arial Black" pitchFamily="34" charset="0"/>
            </a:rPr>
            <a:t>РЕЗУЛЬТАТАМ ОСВОЕНИЯ</a:t>
          </a:r>
          <a:endParaRPr lang="ru-RU" b="1" i="0" dirty="0">
            <a:latin typeface="Arial Black" pitchFamily="34" charset="0"/>
          </a:endParaRPr>
        </a:p>
      </dgm:t>
    </dgm:pt>
    <dgm:pt modelId="{965D7541-987F-4D91-85EF-28FA23133D9C}" type="parTrans" cxnId="{C1AA3D1B-44F7-47FE-845E-AAE0F5DA5F1D}">
      <dgm:prSet/>
      <dgm:spPr/>
      <dgm:t>
        <a:bodyPr/>
        <a:lstStyle/>
        <a:p>
          <a:endParaRPr lang="ru-RU"/>
        </a:p>
      </dgm:t>
    </dgm:pt>
    <dgm:pt modelId="{742DC720-D98C-4537-B331-16F90B884DBE}" type="sibTrans" cxnId="{C1AA3D1B-44F7-47FE-845E-AAE0F5DA5F1D}">
      <dgm:prSet/>
      <dgm:spPr/>
      <dgm:t>
        <a:bodyPr/>
        <a:lstStyle/>
        <a:p>
          <a:endParaRPr lang="ru-RU"/>
        </a:p>
      </dgm:t>
    </dgm:pt>
    <dgm:pt modelId="{C506E3B3-22C1-4BF6-BC62-CBBCC05F4D57}" type="pres">
      <dgm:prSet presAssocID="{C3055F46-FE27-445A-A531-560D3A55B4A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2DB1F57-D592-46CA-AA29-3EDF8FC1A252}" type="pres">
      <dgm:prSet presAssocID="{D547C1D6-2645-4ED7-AB01-7CAA5A80AF2E}" presName="hierRoot1" presStyleCnt="0">
        <dgm:presLayoutVars>
          <dgm:hierBranch val="init"/>
        </dgm:presLayoutVars>
      </dgm:prSet>
      <dgm:spPr/>
    </dgm:pt>
    <dgm:pt modelId="{AA4BA917-E4D2-4155-86C0-FDCD7B24FEAD}" type="pres">
      <dgm:prSet presAssocID="{D547C1D6-2645-4ED7-AB01-7CAA5A80AF2E}" presName="rootComposite1" presStyleCnt="0"/>
      <dgm:spPr/>
    </dgm:pt>
    <dgm:pt modelId="{9CD900A3-7DCF-472E-A683-D0C501C9F539}" type="pres">
      <dgm:prSet presAssocID="{D547C1D6-2645-4ED7-AB01-7CAA5A80AF2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F57724-042F-4F8B-8E9D-1B7F99F07C05}" type="pres">
      <dgm:prSet presAssocID="{D547C1D6-2645-4ED7-AB01-7CAA5A80AF2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4A12430-3843-4483-A8DC-046F8EBD362C}" type="pres">
      <dgm:prSet presAssocID="{D547C1D6-2645-4ED7-AB01-7CAA5A80AF2E}" presName="hierChild2" presStyleCnt="0"/>
      <dgm:spPr/>
    </dgm:pt>
    <dgm:pt modelId="{AE1C7DED-4C6D-44C3-9FC9-D2819900CBF8}" type="pres">
      <dgm:prSet presAssocID="{B1DB7178-D074-4D9B-9D68-D690ADA9C102}" presName="Name37" presStyleLbl="parChTrans1D2" presStyleIdx="0" presStyleCnt="3"/>
      <dgm:spPr/>
      <dgm:t>
        <a:bodyPr/>
        <a:lstStyle/>
        <a:p>
          <a:endParaRPr lang="ru-RU"/>
        </a:p>
      </dgm:t>
    </dgm:pt>
    <dgm:pt modelId="{0458B3B6-DE78-4B49-8B8D-EF8DCD31ECFF}" type="pres">
      <dgm:prSet presAssocID="{EB971607-1089-4FF6-B91D-DAD5CE1CC85E}" presName="hierRoot2" presStyleCnt="0">
        <dgm:presLayoutVars>
          <dgm:hierBranch val="init"/>
        </dgm:presLayoutVars>
      </dgm:prSet>
      <dgm:spPr/>
    </dgm:pt>
    <dgm:pt modelId="{2742FF4E-B887-44C4-872D-69767FE6BC74}" type="pres">
      <dgm:prSet presAssocID="{EB971607-1089-4FF6-B91D-DAD5CE1CC85E}" presName="rootComposite" presStyleCnt="0"/>
      <dgm:spPr/>
    </dgm:pt>
    <dgm:pt modelId="{3D071247-6578-4DB8-8FA6-3E8D9C58B904}" type="pres">
      <dgm:prSet presAssocID="{EB971607-1089-4FF6-B91D-DAD5CE1CC85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12742A-F73A-4DBB-A3D0-90264A224A10}" type="pres">
      <dgm:prSet presAssocID="{EB971607-1089-4FF6-B91D-DAD5CE1CC85E}" presName="rootConnector" presStyleLbl="node2" presStyleIdx="0" presStyleCnt="3"/>
      <dgm:spPr/>
      <dgm:t>
        <a:bodyPr/>
        <a:lstStyle/>
        <a:p>
          <a:endParaRPr lang="ru-RU"/>
        </a:p>
      </dgm:t>
    </dgm:pt>
    <dgm:pt modelId="{C59CB3C0-3241-4421-87CF-9BA8C7DA760A}" type="pres">
      <dgm:prSet presAssocID="{EB971607-1089-4FF6-B91D-DAD5CE1CC85E}" presName="hierChild4" presStyleCnt="0"/>
      <dgm:spPr/>
    </dgm:pt>
    <dgm:pt modelId="{90E831DC-2951-4696-BD11-5F6F06BC4DB6}" type="pres">
      <dgm:prSet presAssocID="{EB971607-1089-4FF6-B91D-DAD5CE1CC85E}" presName="hierChild5" presStyleCnt="0"/>
      <dgm:spPr/>
    </dgm:pt>
    <dgm:pt modelId="{7ADF4B0E-DE75-4B1D-A2FD-7EECD5233AE8}" type="pres">
      <dgm:prSet presAssocID="{A2DC929F-0A64-4BF9-A37B-F0068FBB4A1B}" presName="Name37" presStyleLbl="parChTrans1D2" presStyleIdx="1" presStyleCnt="3"/>
      <dgm:spPr/>
      <dgm:t>
        <a:bodyPr/>
        <a:lstStyle/>
        <a:p>
          <a:endParaRPr lang="ru-RU"/>
        </a:p>
      </dgm:t>
    </dgm:pt>
    <dgm:pt modelId="{CF57C81F-854F-4613-BC69-5EBBDA699B0E}" type="pres">
      <dgm:prSet presAssocID="{7E852397-6D15-43A1-A727-D9E546E4F039}" presName="hierRoot2" presStyleCnt="0">
        <dgm:presLayoutVars>
          <dgm:hierBranch val="init"/>
        </dgm:presLayoutVars>
      </dgm:prSet>
      <dgm:spPr/>
    </dgm:pt>
    <dgm:pt modelId="{A29BA052-5905-4C49-8E7E-B463EF76C30F}" type="pres">
      <dgm:prSet presAssocID="{7E852397-6D15-43A1-A727-D9E546E4F039}" presName="rootComposite" presStyleCnt="0"/>
      <dgm:spPr/>
    </dgm:pt>
    <dgm:pt modelId="{2563C542-6365-44B0-9079-DC6AF75A3AC8}" type="pres">
      <dgm:prSet presAssocID="{7E852397-6D15-43A1-A727-D9E546E4F039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310785-0A87-4DA8-94DB-E218A2FE230A}" type="pres">
      <dgm:prSet presAssocID="{7E852397-6D15-43A1-A727-D9E546E4F039}" presName="rootConnector" presStyleLbl="node2" presStyleIdx="1" presStyleCnt="3"/>
      <dgm:spPr/>
      <dgm:t>
        <a:bodyPr/>
        <a:lstStyle/>
        <a:p>
          <a:endParaRPr lang="ru-RU"/>
        </a:p>
      </dgm:t>
    </dgm:pt>
    <dgm:pt modelId="{586CAAC3-3B4F-4896-9ED1-14F655F0DA1C}" type="pres">
      <dgm:prSet presAssocID="{7E852397-6D15-43A1-A727-D9E546E4F039}" presName="hierChild4" presStyleCnt="0"/>
      <dgm:spPr/>
    </dgm:pt>
    <dgm:pt modelId="{59CEEDBF-82B3-4914-86A9-0DDA72085F8F}" type="pres">
      <dgm:prSet presAssocID="{7E852397-6D15-43A1-A727-D9E546E4F039}" presName="hierChild5" presStyleCnt="0"/>
      <dgm:spPr/>
    </dgm:pt>
    <dgm:pt modelId="{F82F99DF-8D2B-401A-ABCB-BC9012E64A37}" type="pres">
      <dgm:prSet presAssocID="{965D7541-987F-4D91-85EF-28FA23133D9C}" presName="Name37" presStyleLbl="parChTrans1D2" presStyleIdx="2" presStyleCnt="3"/>
      <dgm:spPr/>
      <dgm:t>
        <a:bodyPr/>
        <a:lstStyle/>
        <a:p>
          <a:endParaRPr lang="ru-RU"/>
        </a:p>
      </dgm:t>
    </dgm:pt>
    <dgm:pt modelId="{CFCBEE21-3E63-4ABA-9F68-4550598B35CF}" type="pres">
      <dgm:prSet presAssocID="{6AE4894C-7A49-4314-B91A-0EE31585BB9D}" presName="hierRoot2" presStyleCnt="0">
        <dgm:presLayoutVars>
          <dgm:hierBranch val="init"/>
        </dgm:presLayoutVars>
      </dgm:prSet>
      <dgm:spPr/>
    </dgm:pt>
    <dgm:pt modelId="{AB06C896-A28E-4133-88BA-A90479FC7D8C}" type="pres">
      <dgm:prSet presAssocID="{6AE4894C-7A49-4314-B91A-0EE31585BB9D}" presName="rootComposite" presStyleCnt="0"/>
      <dgm:spPr/>
    </dgm:pt>
    <dgm:pt modelId="{C0A19608-C4F2-4707-ADD2-828CF3583524}" type="pres">
      <dgm:prSet presAssocID="{6AE4894C-7A49-4314-B91A-0EE31585B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FF9992-43A8-492C-8641-8CEE4A814BF1}" type="pres">
      <dgm:prSet presAssocID="{6AE4894C-7A49-4314-B91A-0EE31585BB9D}" presName="rootConnector" presStyleLbl="node2" presStyleIdx="2" presStyleCnt="3"/>
      <dgm:spPr/>
      <dgm:t>
        <a:bodyPr/>
        <a:lstStyle/>
        <a:p>
          <a:endParaRPr lang="ru-RU"/>
        </a:p>
      </dgm:t>
    </dgm:pt>
    <dgm:pt modelId="{43EBC087-8B79-4E0C-B3D1-CD7095E9773E}" type="pres">
      <dgm:prSet presAssocID="{6AE4894C-7A49-4314-B91A-0EE31585BB9D}" presName="hierChild4" presStyleCnt="0"/>
      <dgm:spPr/>
    </dgm:pt>
    <dgm:pt modelId="{989D9B81-8526-4E92-A07B-EBCDAC4246C3}" type="pres">
      <dgm:prSet presAssocID="{6AE4894C-7A49-4314-B91A-0EE31585BB9D}" presName="hierChild5" presStyleCnt="0"/>
      <dgm:spPr/>
    </dgm:pt>
    <dgm:pt modelId="{47D84BAA-140F-4AA4-8C2F-EEC3C492DBFC}" type="pres">
      <dgm:prSet presAssocID="{D547C1D6-2645-4ED7-AB01-7CAA5A80AF2E}" presName="hierChild3" presStyleCnt="0"/>
      <dgm:spPr/>
    </dgm:pt>
  </dgm:ptLst>
  <dgm:cxnLst>
    <dgm:cxn modelId="{76A3DC47-B1EC-475A-9FD0-6A0FD28ADB19}" srcId="{D547C1D6-2645-4ED7-AB01-7CAA5A80AF2E}" destId="{7E852397-6D15-43A1-A727-D9E546E4F039}" srcOrd="1" destOrd="0" parTransId="{A2DC929F-0A64-4BF9-A37B-F0068FBB4A1B}" sibTransId="{6A30ADEE-C65D-4925-9038-43DF9044C1E9}"/>
    <dgm:cxn modelId="{02FCEA6D-2637-4ACE-9FA2-276AC5EAABFF}" srcId="{C3055F46-FE27-445A-A531-560D3A55B4A6}" destId="{D547C1D6-2645-4ED7-AB01-7CAA5A80AF2E}" srcOrd="0" destOrd="0" parTransId="{CE9A66C4-27F7-4687-97D4-1193C7B78448}" sibTransId="{E8DF8AF7-B9B6-4F93-989E-F0B0D13ECEC6}"/>
    <dgm:cxn modelId="{EEA6730F-F22F-4D44-99F4-25479B8AF5C6}" type="presOf" srcId="{A2DC929F-0A64-4BF9-A37B-F0068FBB4A1B}" destId="{7ADF4B0E-DE75-4B1D-A2FD-7EECD5233AE8}" srcOrd="0" destOrd="0" presId="urn:microsoft.com/office/officeart/2005/8/layout/orgChart1"/>
    <dgm:cxn modelId="{239C4679-3E5B-455E-A741-D9E6BE8BD19D}" type="presOf" srcId="{965D7541-987F-4D91-85EF-28FA23133D9C}" destId="{F82F99DF-8D2B-401A-ABCB-BC9012E64A37}" srcOrd="0" destOrd="0" presId="urn:microsoft.com/office/officeart/2005/8/layout/orgChart1"/>
    <dgm:cxn modelId="{95FC2ED6-5255-4C68-84C9-016443327682}" type="presOf" srcId="{6AE4894C-7A49-4314-B91A-0EE31585BB9D}" destId="{BCFF9992-43A8-492C-8641-8CEE4A814BF1}" srcOrd="1" destOrd="0" presId="urn:microsoft.com/office/officeart/2005/8/layout/orgChart1"/>
    <dgm:cxn modelId="{2574A476-D941-4062-A0D8-A06E567254F6}" srcId="{D547C1D6-2645-4ED7-AB01-7CAA5A80AF2E}" destId="{EB971607-1089-4FF6-B91D-DAD5CE1CC85E}" srcOrd="0" destOrd="0" parTransId="{B1DB7178-D074-4D9B-9D68-D690ADA9C102}" sibTransId="{5971EB54-31B7-4017-9B40-DE2521DC6BAE}"/>
    <dgm:cxn modelId="{A4A3C195-CC29-4889-A8DB-F5504713E866}" type="presOf" srcId="{D547C1D6-2645-4ED7-AB01-7CAA5A80AF2E}" destId="{9CD900A3-7DCF-472E-A683-D0C501C9F539}" srcOrd="0" destOrd="0" presId="urn:microsoft.com/office/officeart/2005/8/layout/orgChart1"/>
    <dgm:cxn modelId="{079DA7A2-2FEE-430F-A4EF-5DD80BDF1729}" type="presOf" srcId="{D547C1D6-2645-4ED7-AB01-7CAA5A80AF2E}" destId="{1BF57724-042F-4F8B-8E9D-1B7F99F07C05}" srcOrd="1" destOrd="0" presId="urn:microsoft.com/office/officeart/2005/8/layout/orgChart1"/>
    <dgm:cxn modelId="{8892F3CA-A272-462F-8C6B-94E7AB515F2E}" type="presOf" srcId="{7E852397-6D15-43A1-A727-D9E546E4F039}" destId="{2563C542-6365-44B0-9079-DC6AF75A3AC8}" srcOrd="0" destOrd="0" presId="urn:microsoft.com/office/officeart/2005/8/layout/orgChart1"/>
    <dgm:cxn modelId="{EB3805F5-63EC-4528-BFE3-2AD5186F1803}" type="presOf" srcId="{C3055F46-FE27-445A-A531-560D3A55B4A6}" destId="{C506E3B3-22C1-4BF6-BC62-CBBCC05F4D57}" srcOrd="0" destOrd="0" presId="urn:microsoft.com/office/officeart/2005/8/layout/orgChart1"/>
    <dgm:cxn modelId="{C1AA3D1B-44F7-47FE-845E-AAE0F5DA5F1D}" srcId="{D547C1D6-2645-4ED7-AB01-7CAA5A80AF2E}" destId="{6AE4894C-7A49-4314-B91A-0EE31585BB9D}" srcOrd="2" destOrd="0" parTransId="{965D7541-987F-4D91-85EF-28FA23133D9C}" sibTransId="{742DC720-D98C-4537-B331-16F90B884DBE}"/>
    <dgm:cxn modelId="{09A51968-1171-474F-9C34-563F046D4186}" type="presOf" srcId="{EB971607-1089-4FF6-B91D-DAD5CE1CC85E}" destId="{7512742A-F73A-4DBB-A3D0-90264A224A10}" srcOrd="1" destOrd="0" presId="urn:microsoft.com/office/officeart/2005/8/layout/orgChart1"/>
    <dgm:cxn modelId="{95C6ABF2-C24F-4836-A14E-681C2B57DCD6}" type="presOf" srcId="{EB971607-1089-4FF6-B91D-DAD5CE1CC85E}" destId="{3D071247-6578-4DB8-8FA6-3E8D9C58B904}" srcOrd="0" destOrd="0" presId="urn:microsoft.com/office/officeart/2005/8/layout/orgChart1"/>
    <dgm:cxn modelId="{37562D8F-9546-480A-A9A8-EBF8FD2EB76F}" type="presOf" srcId="{6AE4894C-7A49-4314-B91A-0EE31585BB9D}" destId="{C0A19608-C4F2-4707-ADD2-828CF3583524}" srcOrd="0" destOrd="0" presId="urn:microsoft.com/office/officeart/2005/8/layout/orgChart1"/>
    <dgm:cxn modelId="{311A2749-0A61-45BA-A3B0-D4D55902D02F}" type="presOf" srcId="{B1DB7178-D074-4D9B-9D68-D690ADA9C102}" destId="{AE1C7DED-4C6D-44C3-9FC9-D2819900CBF8}" srcOrd="0" destOrd="0" presId="urn:microsoft.com/office/officeart/2005/8/layout/orgChart1"/>
    <dgm:cxn modelId="{4D0A45BC-ACB0-441B-873A-E848034CAC75}" type="presOf" srcId="{7E852397-6D15-43A1-A727-D9E546E4F039}" destId="{49310785-0A87-4DA8-94DB-E218A2FE230A}" srcOrd="1" destOrd="0" presId="urn:microsoft.com/office/officeart/2005/8/layout/orgChart1"/>
    <dgm:cxn modelId="{A89AA8CD-A973-49EB-993C-5A72EADECFB3}" type="presParOf" srcId="{C506E3B3-22C1-4BF6-BC62-CBBCC05F4D57}" destId="{A2DB1F57-D592-46CA-AA29-3EDF8FC1A252}" srcOrd="0" destOrd="0" presId="urn:microsoft.com/office/officeart/2005/8/layout/orgChart1"/>
    <dgm:cxn modelId="{62D5971A-C36D-439D-A1CB-CFA984BF2792}" type="presParOf" srcId="{A2DB1F57-D592-46CA-AA29-3EDF8FC1A252}" destId="{AA4BA917-E4D2-4155-86C0-FDCD7B24FEAD}" srcOrd="0" destOrd="0" presId="urn:microsoft.com/office/officeart/2005/8/layout/orgChart1"/>
    <dgm:cxn modelId="{04C1CA2F-BD70-4A9B-ABC6-C95F5EE6A5BF}" type="presParOf" srcId="{AA4BA917-E4D2-4155-86C0-FDCD7B24FEAD}" destId="{9CD900A3-7DCF-472E-A683-D0C501C9F539}" srcOrd="0" destOrd="0" presId="urn:microsoft.com/office/officeart/2005/8/layout/orgChart1"/>
    <dgm:cxn modelId="{63D5F800-8AF4-4E93-8A72-ED007E74A954}" type="presParOf" srcId="{AA4BA917-E4D2-4155-86C0-FDCD7B24FEAD}" destId="{1BF57724-042F-4F8B-8E9D-1B7F99F07C05}" srcOrd="1" destOrd="0" presId="urn:microsoft.com/office/officeart/2005/8/layout/orgChart1"/>
    <dgm:cxn modelId="{164AB205-4243-41CB-9590-10CAF8666769}" type="presParOf" srcId="{A2DB1F57-D592-46CA-AA29-3EDF8FC1A252}" destId="{B4A12430-3843-4483-A8DC-046F8EBD362C}" srcOrd="1" destOrd="0" presId="urn:microsoft.com/office/officeart/2005/8/layout/orgChart1"/>
    <dgm:cxn modelId="{1DE681D2-8F7F-4F21-86D6-D6D9CEC83BAF}" type="presParOf" srcId="{B4A12430-3843-4483-A8DC-046F8EBD362C}" destId="{AE1C7DED-4C6D-44C3-9FC9-D2819900CBF8}" srcOrd="0" destOrd="0" presId="urn:microsoft.com/office/officeart/2005/8/layout/orgChart1"/>
    <dgm:cxn modelId="{65A0959F-7576-4982-B5AE-237816F41967}" type="presParOf" srcId="{B4A12430-3843-4483-A8DC-046F8EBD362C}" destId="{0458B3B6-DE78-4B49-8B8D-EF8DCD31ECFF}" srcOrd="1" destOrd="0" presId="urn:microsoft.com/office/officeart/2005/8/layout/orgChart1"/>
    <dgm:cxn modelId="{3FE9827D-9129-40EE-A4DD-C36AEF42D953}" type="presParOf" srcId="{0458B3B6-DE78-4B49-8B8D-EF8DCD31ECFF}" destId="{2742FF4E-B887-44C4-872D-69767FE6BC74}" srcOrd="0" destOrd="0" presId="urn:microsoft.com/office/officeart/2005/8/layout/orgChart1"/>
    <dgm:cxn modelId="{0F34BB6F-F746-4A39-9CDA-DA862134A163}" type="presParOf" srcId="{2742FF4E-B887-44C4-872D-69767FE6BC74}" destId="{3D071247-6578-4DB8-8FA6-3E8D9C58B904}" srcOrd="0" destOrd="0" presId="urn:microsoft.com/office/officeart/2005/8/layout/orgChart1"/>
    <dgm:cxn modelId="{9E26D4E7-B65C-4C67-BBEB-2B94CECE9D93}" type="presParOf" srcId="{2742FF4E-B887-44C4-872D-69767FE6BC74}" destId="{7512742A-F73A-4DBB-A3D0-90264A224A10}" srcOrd="1" destOrd="0" presId="urn:microsoft.com/office/officeart/2005/8/layout/orgChart1"/>
    <dgm:cxn modelId="{E8C9C4A3-7B39-41AF-8419-E2E658C0D26F}" type="presParOf" srcId="{0458B3B6-DE78-4B49-8B8D-EF8DCD31ECFF}" destId="{C59CB3C0-3241-4421-87CF-9BA8C7DA760A}" srcOrd="1" destOrd="0" presId="urn:microsoft.com/office/officeart/2005/8/layout/orgChart1"/>
    <dgm:cxn modelId="{6855A88F-FE93-4C49-B0E7-CFF8A2BA686B}" type="presParOf" srcId="{0458B3B6-DE78-4B49-8B8D-EF8DCD31ECFF}" destId="{90E831DC-2951-4696-BD11-5F6F06BC4DB6}" srcOrd="2" destOrd="0" presId="urn:microsoft.com/office/officeart/2005/8/layout/orgChart1"/>
    <dgm:cxn modelId="{FDB53536-FB47-4AAF-A52E-5F7433C39176}" type="presParOf" srcId="{B4A12430-3843-4483-A8DC-046F8EBD362C}" destId="{7ADF4B0E-DE75-4B1D-A2FD-7EECD5233AE8}" srcOrd="2" destOrd="0" presId="urn:microsoft.com/office/officeart/2005/8/layout/orgChart1"/>
    <dgm:cxn modelId="{95D0545A-7EAB-4B9E-B2E7-D9F418CBEEA8}" type="presParOf" srcId="{B4A12430-3843-4483-A8DC-046F8EBD362C}" destId="{CF57C81F-854F-4613-BC69-5EBBDA699B0E}" srcOrd="3" destOrd="0" presId="urn:microsoft.com/office/officeart/2005/8/layout/orgChart1"/>
    <dgm:cxn modelId="{514E1904-71B3-416C-AD2B-3494587FCD29}" type="presParOf" srcId="{CF57C81F-854F-4613-BC69-5EBBDA699B0E}" destId="{A29BA052-5905-4C49-8E7E-B463EF76C30F}" srcOrd="0" destOrd="0" presId="urn:microsoft.com/office/officeart/2005/8/layout/orgChart1"/>
    <dgm:cxn modelId="{2009F256-33EA-4613-8694-B3289553E630}" type="presParOf" srcId="{A29BA052-5905-4C49-8E7E-B463EF76C30F}" destId="{2563C542-6365-44B0-9079-DC6AF75A3AC8}" srcOrd="0" destOrd="0" presId="urn:microsoft.com/office/officeart/2005/8/layout/orgChart1"/>
    <dgm:cxn modelId="{BB670709-989C-4698-B109-D10FB40D42E4}" type="presParOf" srcId="{A29BA052-5905-4C49-8E7E-B463EF76C30F}" destId="{49310785-0A87-4DA8-94DB-E218A2FE230A}" srcOrd="1" destOrd="0" presId="urn:microsoft.com/office/officeart/2005/8/layout/orgChart1"/>
    <dgm:cxn modelId="{2DBEE06E-01DF-470D-A6F0-673C1C1B4B77}" type="presParOf" srcId="{CF57C81F-854F-4613-BC69-5EBBDA699B0E}" destId="{586CAAC3-3B4F-4896-9ED1-14F655F0DA1C}" srcOrd="1" destOrd="0" presId="urn:microsoft.com/office/officeart/2005/8/layout/orgChart1"/>
    <dgm:cxn modelId="{9D3DD20F-28A1-4676-8A7B-46AFF6AC194B}" type="presParOf" srcId="{CF57C81F-854F-4613-BC69-5EBBDA699B0E}" destId="{59CEEDBF-82B3-4914-86A9-0DDA72085F8F}" srcOrd="2" destOrd="0" presId="urn:microsoft.com/office/officeart/2005/8/layout/orgChart1"/>
    <dgm:cxn modelId="{0AC50276-A30A-4086-9E2D-CB60345425C7}" type="presParOf" srcId="{B4A12430-3843-4483-A8DC-046F8EBD362C}" destId="{F82F99DF-8D2B-401A-ABCB-BC9012E64A37}" srcOrd="4" destOrd="0" presId="urn:microsoft.com/office/officeart/2005/8/layout/orgChart1"/>
    <dgm:cxn modelId="{B60329B0-BBA8-41E1-8520-C686C8C8FF25}" type="presParOf" srcId="{B4A12430-3843-4483-A8DC-046F8EBD362C}" destId="{CFCBEE21-3E63-4ABA-9F68-4550598B35CF}" srcOrd="5" destOrd="0" presId="urn:microsoft.com/office/officeart/2005/8/layout/orgChart1"/>
    <dgm:cxn modelId="{D705CD78-A72C-4EE1-B3BB-3A59D69847F3}" type="presParOf" srcId="{CFCBEE21-3E63-4ABA-9F68-4550598B35CF}" destId="{AB06C896-A28E-4133-88BA-A90479FC7D8C}" srcOrd="0" destOrd="0" presId="urn:microsoft.com/office/officeart/2005/8/layout/orgChart1"/>
    <dgm:cxn modelId="{E98F1B69-FB88-41E8-B899-23DE259B7B23}" type="presParOf" srcId="{AB06C896-A28E-4133-88BA-A90479FC7D8C}" destId="{C0A19608-C4F2-4707-ADD2-828CF3583524}" srcOrd="0" destOrd="0" presId="urn:microsoft.com/office/officeart/2005/8/layout/orgChart1"/>
    <dgm:cxn modelId="{1A40A29B-3850-4576-A36A-7FC77259F5ED}" type="presParOf" srcId="{AB06C896-A28E-4133-88BA-A90479FC7D8C}" destId="{BCFF9992-43A8-492C-8641-8CEE4A814BF1}" srcOrd="1" destOrd="0" presId="urn:microsoft.com/office/officeart/2005/8/layout/orgChart1"/>
    <dgm:cxn modelId="{B5E64365-CAF2-4BDC-A62D-88BA56A100EA}" type="presParOf" srcId="{CFCBEE21-3E63-4ABA-9F68-4550598B35CF}" destId="{43EBC087-8B79-4E0C-B3D1-CD7095E9773E}" srcOrd="1" destOrd="0" presId="urn:microsoft.com/office/officeart/2005/8/layout/orgChart1"/>
    <dgm:cxn modelId="{AD990FB0-FF16-45EB-A2B7-D0FFAE58E713}" type="presParOf" srcId="{CFCBEE21-3E63-4ABA-9F68-4550598B35CF}" destId="{989D9B81-8526-4E92-A07B-EBCDAC4246C3}" srcOrd="2" destOrd="0" presId="urn:microsoft.com/office/officeart/2005/8/layout/orgChart1"/>
    <dgm:cxn modelId="{E2F67667-A0B0-4B4A-8C15-4D85FFACDC54}" type="presParOf" srcId="{A2DB1F57-D592-46CA-AA29-3EDF8FC1A252}" destId="{47D84BAA-140F-4AA4-8C2F-EEC3C492DBF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kartinki-dlya-fona-dlya-prezentacii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57224" y="642918"/>
            <a:ext cx="771530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6600" dirty="0" smtClean="0">
                <a:solidFill>
                  <a:srgbClr val="C00000"/>
                </a:solidFill>
                <a:latin typeface="Arial Black" pitchFamily="34" charset="0"/>
              </a:rPr>
              <a:t>ФГОС</a:t>
            </a:r>
          </a:p>
          <a:p>
            <a:pPr algn="ctr"/>
            <a:r>
              <a:rPr lang="ru-RU" sz="6600" dirty="0" smtClean="0">
                <a:solidFill>
                  <a:srgbClr val="C00000"/>
                </a:solidFill>
                <a:latin typeface="Arial Black" pitchFamily="34" charset="0"/>
              </a:rPr>
              <a:t>дошкольного образования </a:t>
            </a:r>
            <a:endParaRPr lang="ru-RU" sz="6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3714752"/>
            <a:ext cx="728667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dirty="0" smtClean="0"/>
              <a:t> </a:t>
            </a:r>
            <a:r>
              <a:rPr lang="ru-RU" sz="2400" b="1" dirty="0" smtClean="0">
                <a:latin typeface="Arial Black" pitchFamily="34" charset="0"/>
              </a:rPr>
              <a:t>ознакомительный материал для родителей </a:t>
            </a:r>
          </a:p>
          <a:p>
            <a:pPr algn="ctr"/>
            <a:r>
              <a:rPr lang="ru-RU" sz="2400" b="1" dirty="0" smtClean="0">
                <a:latin typeface="Arial Black" pitchFamily="34" charset="0"/>
              </a:rPr>
              <a:t>(законных представителей) </a:t>
            </a:r>
          </a:p>
          <a:p>
            <a:pPr algn="ctr"/>
            <a:endParaRPr lang="ru-RU" sz="2400" b="1" dirty="0" smtClean="0">
              <a:latin typeface="Arial Black" pitchFamily="34" charset="0"/>
            </a:endParaRP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rtinki-dlya-fona-dlya-prezentacii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14546" y="357166"/>
            <a:ext cx="6143668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Arial Black" pitchFamily="34" charset="0"/>
              </a:rPr>
              <a:t>ЭТИ ПРИНЦИПЫ РЕАЛИЗУЮТСЯ ЧЕРЕЗ ПРОГРАММУ</a:t>
            </a:r>
            <a:r>
              <a:rPr lang="ru-RU" sz="2400" b="1" i="1" dirty="0" smtClean="0">
                <a:latin typeface="Arial Black" pitchFamily="34" charset="0"/>
              </a:rPr>
              <a:t>, </a:t>
            </a:r>
          </a:p>
          <a:p>
            <a:pPr algn="ctr"/>
            <a:r>
              <a:rPr lang="ru-RU" sz="2400" b="1" i="1" dirty="0" smtClean="0">
                <a:latin typeface="Arial Black" pitchFamily="34" charset="0"/>
              </a:rPr>
              <a:t>которая определяет содержание и организацию образовательной деятельности на уровне дошкольного образования;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</a:t>
            </a:r>
            <a:r>
              <a:rPr lang="ru-RU" sz="2400" b="1" i="1" dirty="0" smtClean="0">
                <a:latin typeface="Arial Black" pitchFamily="34" charset="0"/>
              </a:rPr>
              <a:t>обеспечивает развитие личности детей дошкольного возраста в различных видах общения и деятельности с учетом их возрастных, индивидуальных психологических и физиологических особенностей; </a:t>
            </a:r>
          </a:p>
          <a:p>
            <a:pPr algn="ctr"/>
            <a:endParaRPr lang="ru-RU" sz="2400" dirty="0" smtClean="0">
              <a:latin typeface="Arial Black" pitchFamily="34" charset="0"/>
            </a:endParaRP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</a:t>
            </a:r>
            <a:r>
              <a:rPr lang="ru-RU" sz="2400" b="1" i="1" dirty="0" smtClean="0">
                <a:latin typeface="Arial Black" pitchFamily="34" charset="0"/>
              </a:rPr>
              <a:t>направлена на решение задач Стандарта.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rtinki-dlya-fona-dlya-prezentacii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85786" y="571481"/>
            <a:ext cx="75009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Arial Black" pitchFamily="34" charset="0"/>
              </a:rPr>
              <a:t>Стандарт включает в себя требования: </a:t>
            </a:r>
            <a:endParaRPr lang="ru-RU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524000" y="2071678"/>
          <a:ext cx="6977090" cy="321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rtinki-dlya-fona-dlya-prezentacii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57224" y="571480"/>
            <a:ext cx="778674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rial Black" pitchFamily="34" charset="0"/>
              </a:rPr>
              <a:t>Программа разрабатывается и утверждается Организацией самостоятельно в соответствии с настоящим Стандартом и с учетом Примерных программ </a:t>
            </a:r>
            <a:endParaRPr lang="ru-RU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rtinki-dlya-fona-dlya-prezentacii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1538" y="571480"/>
            <a:ext cx="750099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Arial Black" pitchFamily="34" charset="0"/>
              </a:rPr>
              <a:t>Содержание Программы</a:t>
            </a:r>
            <a:r>
              <a:rPr lang="ru-RU" sz="2000" b="1" i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</a:p>
          <a:p>
            <a:pPr algn="ctr"/>
            <a:endParaRPr lang="ru-RU" sz="2000" b="1" i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r>
              <a:rPr lang="ru-RU" sz="2000" b="1" i="1" dirty="0" smtClean="0">
                <a:latin typeface="Arial Black" pitchFamily="34" charset="0"/>
              </a:rPr>
              <a:t>должно обеспечивать развитие личности, мотивации и способностей детей в различных видах деятельности и охватывать следующие структурные единицы, представляющие определенные направления развития и образования детей (далее - образовательные области): </a:t>
            </a:r>
          </a:p>
          <a:p>
            <a:pPr algn="ctr"/>
            <a:endParaRPr lang="ru-RU" sz="2000" b="1" i="1" dirty="0" smtClean="0">
              <a:latin typeface="Arial Black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</a:t>
            </a:r>
            <a:r>
              <a:rPr lang="ru-RU" sz="2000" b="1" dirty="0" smtClean="0">
                <a:solidFill>
                  <a:srgbClr val="0070C0"/>
                </a:solidFill>
                <a:latin typeface="Arial Black" pitchFamily="34" charset="0"/>
              </a:rPr>
              <a:t>социально-коммуникативное развитие;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</a:t>
            </a:r>
            <a:r>
              <a:rPr lang="ru-RU" sz="2000" b="1" dirty="0" smtClean="0">
                <a:solidFill>
                  <a:srgbClr val="0070C0"/>
                </a:solidFill>
                <a:latin typeface="Arial Black" pitchFamily="34" charset="0"/>
              </a:rPr>
              <a:t>познавательное развитие;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</a:t>
            </a:r>
            <a:r>
              <a:rPr lang="ru-RU" sz="2000" b="1" dirty="0" smtClean="0">
                <a:solidFill>
                  <a:srgbClr val="0070C0"/>
                </a:solidFill>
                <a:latin typeface="Arial Black" pitchFamily="34" charset="0"/>
              </a:rPr>
              <a:t>речевое развитие;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</a:t>
            </a:r>
            <a:r>
              <a:rPr lang="ru-RU" sz="2000" b="1" dirty="0" smtClean="0">
                <a:solidFill>
                  <a:srgbClr val="0070C0"/>
                </a:solidFill>
                <a:latin typeface="Arial Black" pitchFamily="34" charset="0"/>
              </a:rPr>
              <a:t>художественно-эстетическое развитие;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</a:t>
            </a:r>
            <a:r>
              <a:rPr lang="ru-RU" sz="2000" b="1" dirty="0" smtClean="0">
                <a:solidFill>
                  <a:srgbClr val="0070C0"/>
                </a:solidFill>
                <a:latin typeface="Arial Black" pitchFamily="34" charset="0"/>
              </a:rPr>
              <a:t>физическое развитие.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rtinki-dlya-fona-dlya-prezentacii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5786" y="197346"/>
            <a:ext cx="778674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B0F0"/>
              </a:solidFill>
            </a:endParaRPr>
          </a:p>
          <a:p>
            <a:pPr algn="ctr"/>
            <a:r>
              <a:rPr lang="ru-RU" sz="2400" b="1" i="1" dirty="0" smtClean="0">
                <a:solidFill>
                  <a:srgbClr val="00B0F0"/>
                </a:solidFill>
                <a:latin typeface="Arial Black" pitchFamily="34" charset="0"/>
              </a:rPr>
              <a:t>Социально-коммуникативное развитие </a:t>
            </a:r>
          </a:p>
          <a:p>
            <a:pPr algn="ctr"/>
            <a:endParaRPr lang="ru-RU" b="1" i="1" dirty="0" smtClean="0">
              <a:solidFill>
                <a:srgbClr val="00B0F0"/>
              </a:solidFill>
              <a:latin typeface="Arial Black" pitchFamily="34" charset="0"/>
            </a:endParaRPr>
          </a:p>
          <a:p>
            <a:pPr algn="ctr"/>
            <a:r>
              <a:rPr lang="ru-RU" dirty="0" smtClean="0">
                <a:solidFill>
                  <a:srgbClr val="00B0F0"/>
                </a:solidFill>
                <a:latin typeface="Arial Black" pitchFamily="34" charset="0"/>
              </a:rPr>
              <a:t></a:t>
            </a:r>
            <a:r>
              <a:rPr lang="ru-RU" b="1" dirty="0" smtClean="0">
                <a:latin typeface="Arial Black" pitchFamily="34" charset="0"/>
              </a:rPr>
              <a:t>направлено на усвоение норм и ценностей, принятых в обществе, включая моральные и нравственные ценности; развитие общения и взаимодействия ребенка со взрослыми и сверстниками; становление самостоятельности, целенаправленности и </a:t>
            </a:r>
            <a:r>
              <a:rPr lang="ru-RU" b="1" dirty="0" err="1" smtClean="0">
                <a:latin typeface="Arial Black" pitchFamily="34" charset="0"/>
              </a:rPr>
              <a:t>саморегуляции</a:t>
            </a:r>
            <a:r>
              <a:rPr lang="ru-RU" b="1" dirty="0" smtClean="0">
                <a:latin typeface="Arial Black" pitchFamily="34" charset="0"/>
              </a:rPr>
              <a:t> собственных действий; развитие социального и эмоционального интеллекта, эмоциональной отзывчивости, сопереживания, формирование готовности к совместной деятельности со сверстниками, формирование уважительного отношения и чувства принадлежности к своей семье и к сообществу детей и взрослых в Организации; формирование позитивных установок к различным видам труда и        </a:t>
            </a:r>
          </a:p>
          <a:p>
            <a:pPr algn="ctr"/>
            <a:r>
              <a:rPr lang="ru-RU" b="1" dirty="0" smtClean="0">
                <a:latin typeface="Arial Black" pitchFamily="34" charset="0"/>
              </a:rPr>
              <a:t>     творчества; формирование основ безопасного поведения в быту, социуме, природе.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rtinki-dlya-fona-dlya-prezentacii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5786" y="335846"/>
            <a:ext cx="750099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2400" b="1" i="1" dirty="0" smtClean="0">
                <a:solidFill>
                  <a:srgbClr val="00B0F0"/>
                </a:solidFill>
                <a:latin typeface="Arial Black" pitchFamily="34" charset="0"/>
              </a:rPr>
              <a:t>Познавательное развитие </a:t>
            </a:r>
          </a:p>
          <a:p>
            <a:pPr algn="ctr"/>
            <a:endParaRPr lang="ru-RU" sz="2400" b="1" i="1" dirty="0" smtClean="0">
              <a:solidFill>
                <a:srgbClr val="00B0F0"/>
              </a:solidFill>
              <a:latin typeface="Arial Black" pitchFamily="34" charset="0"/>
            </a:endParaRPr>
          </a:p>
          <a:p>
            <a:pPr algn="ctr"/>
            <a:r>
              <a:rPr lang="ru-RU" dirty="0" smtClean="0">
                <a:solidFill>
                  <a:srgbClr val="00B0F0"/>
                </a:solidFill>
                <a:latin typeface="Arial Black" pitchFamily="34" charset="0"/>
              </a:rPr>
              <a:t></a:t>
            </a:r>
            <a:r>
              <a:rPr lang="ru-RU" b="1" dirty="0" smtClean="0">
                <a:latin typeface="Arial Black" pitchFamily="34" charset="0"/>
              </a:rPr>
              <a:t>предполагает развитие интересов детей, любознательности и познавательной мотивации; формирование познавательных действий, становление сознания; развитие воображения и творческой активности; формирование первичных представлений о себе, других людях, объектах окружающего мира, о свойствах и отношениях объектов окружающего мира 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др.), о малой родине и Отечестве, представлений о </a:t>
            </a:r>
            <a:r>
              <a:rPr lang="ru-RU" b="1" dirty="0" err="1" smtClean="0">
                <a:latin typeface="Arial Black" pitchFamily="34" charset="0"/>
              </a:rPr>
              <a:t>социокультурных</a:t>
            </a:r>
            <a:r>
              <a:rPr lang="ru-RU" b="1" dirty="0" smtClean="0">
                <a:latin typeface="Arial Black" pitchFamily="34" charset="0"/>
              </a:rPr>
              <a:t> ценностях нашего народа, об  </a:t>
            </a:r>
          </a:p>
          <a:p>
            <a:pPr algn="ctr"/>
            <a:r>
              <a:rPr lang="ru-RU" b="1" dirty="0" smtClean="0">
                <a:latin typeface="Arial Black" pitchFamily="34" charset="0"/>
              </a:rPr>
              <a:t>          отечественных традициях и праздниках, о планете Земля как общем доме людей, об  </a:t>
            </a:r>
          </a:p>
          <a:p>
            <a:pPr algn="ctr"/>
            <a:r>
              <a:rPr lang="ru-RU" b="1" dirty="0" smtClean="0">
                <a:latin typeface="Arial Black" pitchFamily="34" charset="0"/>
              </a:rPr>
              <a:t>               особенностях ее природы, многообразии стран и народов мира.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rtinki-dlya-fona-dlya-prezentacii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57224" y="357166"/>
            <a:ext cx="7715304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2400" b="1" i="1" dirty="0" smtClean="0">
                <a:solidFill>
                  <a:srgbClr val="00B0F0"/>
                </a:solidFill>
                <a:latin typeface="Arial Black" pitchFamily="34" charset="0"/>
              </a:rPr>
              <a:t>Речевое развитие </a:t>
            </a:r>
          </a:p>
          <a:p>
            <a:pPr algn="ctr"/>
            <a:r>
              <a:rPr lang="ru-RU" sz="2400" dirty="0" smtClean="0">
                <a:solidFill>
                  <a:srgbClr val="00B0F0"/>
                </a:solidFill>
                <a:latin typeface="Arial Black" pitchFamily="34" charset="0"/>
              </a:rPr>
              <a:t></a:t>
            </a:r>
            <a:r>
              <a:rPr lang="ru-RU" sz="2400" b="1" dirty="0" smtClean="0">
                <a:latin typeface="Arial Black" pitchFamily="34" charset="0"/>
              </a:rPr>
              <a:t>включает владение речью как средством общения и культуры; обогащение активного словаря; развитие связной, грамматически правильной диалогической и монологической речи; развитие речевого творчества; развитие звуковой и интонационной культуры речи, фонематического слуха; знакомство с книжной культурой, детской литературой,  </a:t>
            </a:r>
          </a:p>
          <a:p>
            <a:pPr algn="ctr"/>
            <a:r>
              <a:rPr lang="ru-RU" sz="2400" b="1" dirty="0" smtClean="0">
                <a:latin typeface="Arial Black" pitchFamily="34" charset="0"/>
              </a:rPr>
              <a:t>       понимание на слух текстов  </a:t>
            </a:r>
          </a:p>
          <a:p>
            <a:pPr algn="ctr"/>
            <a:r>
              <a:rPr lang="ru-RU" sz="2400" b="1" dirty="0" smtClean="0">
                <a:latin typeface="Arial Black" pitchFamily="34" charset="0"/>
              </a:rPr>
              <a:t>     различных жанров детской  </a:t>
            </a:r>
          </a:p>
          <a:p>
            <a:pPr algn="ctr"/>
            <a:r>
              <a:rPr lang="ru-RU" sz="2400" b="1" dirty="0" smtClean="0">
                <a:latin typeface="Arial Black" pitchFamily="34" charset="0"/>
              </a:rPr>
              <a:t>         литературы; формирование звуковой  </a:t>
            </a:r>
          </a:p>
          <a:p>
            <a:pPr algn="ctr"/>
            <a:r>
              <a:rPr lang="ru-RU" sz="2400" b="1" dirty="0" smtClean="0">
                <a:latin typeface="Arial Black" pitchFamily="34" charset="0"/>
              </a:rPr>
              <a:t>          аналитико-синтетической  </a:t>
            </a:r>
          </a:p>
          <a:p>
            <a:pPr algn="ctr"/>
            <a:r>
              <a:rPr lang="ru-RU" sz="2400" b="1" dirty="0" smtClean="0">
                <a:latin typeface="Arial Black" pitchFamily="34" charset="0"/>
              </a:rPr>
              <a:t>        активности как предпосылки обучения грамоте.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rtinki-dlya-fona-dlya-prezentacii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2910" y="571480"/>
            <a:ext cx="7929618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2400" b="1" i="1" dirty="0" smtClean="0">
                <a:solidFill>
                  <a:srgbClr val="00B0F0"/>
                </a:solidFill>
                <a:latin typeface="Arial Black" pitchFamily="34" charset="0"/>
              </a:rPr>
              <a:t>Художественно-эстетическое развитие </a:t>
            </a:r>
          </a:p>
          <a:p>
            <a:pPr algn="ctr"/>
            <a:endParaRPr lang="ru-RU" sz="2400" b="1" i="1" dirty="0" smtClean="0">
              <a:solidFill>
                <a:srgbClr val="00B0F0"/>
              </a:solidFill>
              <a:latin typeface="Arial Black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B0F0"/>
                </a:solidFill>
                <a:latin typeface="Arial Black" pitchFamily="34" charset="0"/>
              </a:rPr>
              <a:t></a:t>
            </a:r>
            <a:r>
              <a:rPr lang="ru-RU" sz="2000" b="1" dirty="0" smtClean="0">
                <a:latin typeface="Arial Black" pitchFamily="34" charset="0"/>
              </a:rPr>
              <a:t>предполагает развитие предпосылок ценностно-смыслового восприятия и понимания произведений искусства (словесного, музыкального, изобразительного), мира природы; становление эстетического отношения к окружающему миру; формирование элементарных представлений о видах искусства; восприятие музыки, художественной литературы, фольклора; стимулирование сопереживания персонажам художественных произведений; реализацию  </a:t>
            </a:r>
          </a:p>
          <a:p>
            <a:pPr algn="ctr"/>
            <a:r>
              <a:rPr lang="ru-RU" sz="2000" b="1" dirty="0" smtClean="0">
                <a:latin typeface="Arial Black" pitchFamily="34" charset="0"/>
              </a:rPr>
              <a:t>        самостоятельной творческой деятельности  </a:t>
            </a:r>
          </a:p>
          <a:p>
            <a:pPr algn="ctr"/>
            <a:r>
              <a:rPr lang="ru-RU" sz="2000" b="1" dirty="0" smtClean="0">
                <a:latin typeface="Arial Black" pitchFamily="34" charset="0"/>
              </a:rPr>
              <a:t>    детей (изобразительной, конструктивно-модельной, музыкальной и др.).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rtinki-dlya-fona-dlya-prezentacii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57224" y="285728"/>
            <a:ext cx="7715304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2800" b="1" i="1" dirty="0" smtClean="0">
                <a:solidFill>
                  <a:srgbClr val="00B0F0"/>
                </a:solidFill>
                <a:latin typeface="Arial Black" pitchFamily="34" charset="0"/>
              </a:rPr>
              <a:t>Физическое развитие </a:t>
            </a:r>
          </a:p>
          <a:p>
            <a:pPr algn="ctr"/>
            <a:r>
              <a:rPr lang="ru-RU" dirty="0" smtClean="0">
                <a:solidFill>
                  <a:srgbClr val="00B0F0"/>
                </a:solidFill>
                <a:latin typeface="Arial Black" pitchFamily="34" charset="0"/>
              </a:rPr>
              <a:t></a:t>
            </a:r>
            <a:r>
              <a:rPr lang="ru-RU" b="1" dirty="0" smtClean="0">
                <a:latin typeface="Arial Black" pitchFamily="34" charset="0"/>
              </a:rPr>
              <a:t>включает приобретение опыта в следующих видах деятельности детей: двигательной, в том числе связанной с выполнением упражнений, направленных на развитие таких физических качеств, как координация и гибкость; способствующих правильному формированию опорно-двигательной системы организма, развитию равновесия, координации движения, крупной и мелкой моторики обеих рук, а также с правильным, не наносящем ущерба организму выполнением основных движений (ходьба, бег, мягкие прыжки, повороты в обе стороны), формирование начальных представлений о некоторых видах спорта, овладение подвижными играми с правилами;  </a:t>
            </a:r>
          </a:p>
          <a:p>
            <a:pPr algn="ctr"/>
            <a:r>
              <a:rPr lang="ru-RU" b="1" dirty="0" smtClean="0">
                <a:latin typeface="Arial Black" pitchFamily="34" charset="0"/>
              </a:rPr>
              <a:t>      становление целенаправленности и </a:t>
            </a:r>
            <a:r>
              <a:rPr lang="ru-RU" b="1" dirty="0" err="1" smtClean="0">
                <a:latin typeface="Arial Black" pitchFamily="34" charset="0"/>
              </a:rPr>
              <a:t>саморегуляции</a:t>
            </a:r>
            <a:r>
              <a:rPr lang="ru-RU" b="1" dirty="0" smtClean="0">
                <a:latin typeface="Arial Black" pitchFamily="34" charset="0"/>
              </a:rPr>
              <a:t> в  </a:t>
            </a:r>
          </a:p>
          <a:p>
            <a:pPr algn="ctr"/>
            <a:r>
              <a:rPr lang="ru-RU" b="1" dirty="0" smtClean="0">
                <a:latin typeface="Arial Black" pitchFamily="34" charset="0"/>
              </a:rPr>
              <a:t>   двигательной сфере; становление ценностей  </a:t>
            </a:r>
          </a:p>
          <a:p>
            <a:pPr algn="ctr"/>
            <a:r>
              <a:rPr lang="ru-RU" b="1" dirty="0" smtClean="0">
                <a:latin typeface="Arial Black" pitchFamily="34" charset="0"/>
              </a:rPr>
              <a:t>  здорового образа жизни, овладение его  </a:t>
            </a:r>
          </a:p>
          <a:p>
            <a:pPr algn="ctr"/>
            <a:r>
              <a:rPr lang="ru-RU" b="1" dirty="0" smtClean="0">
                <a:latin typeface="Arial Black" pitchFamily="34" charset="0"/>
              </a:rPr>
              <a:t>            элементарными нормами и правилами (в  </a:t>
            </a:r>
          </a:p>
          <a:p>
            <a:pPr algn="ctr"/>
            <a:r>
              <a:rPr lang="ru-RU" b="1" dirty="0" smtClean="0">
                <a:latin typeface="Arial Black" pitchFamily="34" charset="0"/>
              </a:rPr>
              <a:t>           питании, двигательном режиме, закаливании, при формировании полезных привычек и др.).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rtinki-dlya-fona-dlya-prezentacii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57224" y="357166"/>
            <a:ext cx="742955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2800" dirty="0" smtClean="0">
                <a:solidFill>
                  <a:srgbClr val="00B0F0"/>
                </a:solidFill>
                <a:latin typeface="Arial Black" pitchFamily="34" charset="0"/>
              </a:rPr>
              <a:t></a:t>
            </a:r>
            <a:r>
              <a:rPr lang="ru-RU" sz="2800" b="1" dirty="0" smtClean="0">
                <a:latin typeface="Arial Black" pitchFamily="34" charset="0"/>
              </a:rPr>
              <a:t>Конкретное содержание указанных образовательных областей зависит от возрастных и индивидуальных особенностей детей, определяется целями и задачами Программы и может реализовываться в различных видах деятельности (общении, игре, познавательно- </a:t>
            </a:r>
          </a:p>
          <a:p>
            <a:pPr algn="ctr"/>
            <a:r>
              <a:rPr lang="ru-RU" sz="2800" b="1" dirty="0" smtClean="0">
                <a:latin typeface="Arial Black" pitchFamily="34" charset="0"/>
              </a:rPr>
              <a:t>     исследовательской     </a:t>
            </a:r>
          </a:p>
          <a:p>
            <a:pPr algn="ctr"/>
            <a:r>
              <a:rPr lang="ru-RU" sz="2800" b="1" dirty="0" smtClean="0">
                <a:latin typeface="Arial Black" pitchFamily="34" charset="0"/>
              </a:rPr>
              <a:t>        деятельности - как сквозных  </a:t>
            </a:r>
          </a:p>
          <a:p>
            <a:pPr algn="ctr"/>
            <a:r>
              <a:rPr lang="ru-RU" sz="2800" b="1" dirty="0" smtClean="0">
                <a:latin typeface="Arial Black" pitchFamily="34" charset="0"/>
              </a:rPr>
              <a:t>       механизмах развития ребенка)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rtinki-dlya-fona-dlya-prezentacii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57224" y="571480"/>
            <a:ext cx="735811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Arial Black" pitchFamily="34" charset="0"/>
              </a:rPr>
              <a:t>ЧТО ТАКОЕ «СТАНДАРТ»? </a:t>
            </a:r>
          </a:p>
          <a:p>
            <a:pPr algn="ctr"/>
            <a:endParaRPr lang="ru-RU" sz="3600" b="1" i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r>
              <a:rPr lang="ru-RU" sz="3600" b="1" i="1" dirty="0" smtClean="0">
                <a:latin typeface="Arial Black" pitchFamily="34" charset="0"/>
              </a:rPr>
              <a:t>комплекс норм, правил, требований, которые устанавливаются на основе достижений науки, техники и передового опыта </a:t>
            </a:r>
            <a:endParaRPr lang="ru-RU" sz="36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rtinki-dlya-fona-dlya-prezentacii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57224" y="571480"/>
            <a:ext cx="7429552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Arial Black" pitchFamily="34" charset="0"/>
              </a:rPr>
              <a:t>Содержание Программы должно отражать следующие аспекты образовательной среды для ребенка дошкольного возраста: </a:t>
            </a: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</a:t>
            </a:r>
            <a:r>
              <a:rPr lang="ru-RU" sz="2400" b="1" dirty="0" smtClean="0">
                <a:latin typeface="Arial Black" pitchFamily="34" charset="0"/>
              </a:rPr>
              <a:t>предметно-пространственная развивающая образовательная среда;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</a:t>
            </a:r>
            <a:r>
              <a:rPr lang="ru-RU" sz="2400" b="1" dirty="0" smtClean="0">
                <a:latin typeface="Arial Black" pitchFamily="34" charset="0"/>
              </a:rPr>
              <a:t>характер взаимодействия со взрослыми;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</a:t>
            </a:r>
            <a:r>
              <a:rPr lang="ru-RU" sz="2400" b="1" dirty="0" smtClean="0">
                <a:latin typeface="Arial Black" pitchFamily="34" charset="0"/>
              </a:rPr>
              <a:t>характер взаимодействия с другими детьми;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        </a:t>
            </a:r>
            <a:r>
              <a:rPr lang="ru-RU" sz="2400" b="1" dirty="0" smtClean="0">
                <a:latin typeface="Arial Black" pitchFamily="34" charset="0"/>
              </a:rPr>
              <a:t>система отношений ребенка к    </a:t>
            </a:r>
          </a:p>
          <a:p>
            <a:pPr algn="ctr"/>
            <a:r>
              <a:rPr lang="ru-RU" sz="2400" b="1" dirty="0" smtClean="0">
                <a:latin typeface="Arial Black" pitchFamily="34" charset="0"/>
              </a:rPr>
              <a:t>      миру, к другим людям, к себе самому.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rtinki-dlya-fona-dlya-prezentacii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5786" y="571481"/>
            <a:ext cx="750099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Arial Black" pitchFamily="34" charset="0"/>
              </a:rPr>
              <a:t>Требования к условиям реализации Программы </a:t>
            </a:r>
          </a:p>
          <a:p>
            <a:pPr algn="ctr"/>
            <a:endParaRPr lang="ru-RU" sz="3200" b="1" i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>
              <a:buFont typeface="Courier New" pitchFamily="49" charset="0"/>
              <a:buChar char="o"/>
            </a:pPr>
            <a:r>
              <a:rPr lang="ru-RU" sz="3200" b="1" dirty="0" smtClean="0">
                <a:latin typeface="Arial Black" pitchFamily="34" charset="0"/>
              </a:rPr>
              <a:t>включают требования к психолого-педагогическим, кадровым, материально-техническим и финансовым условиям реализации Программы, а также к   </a:t>
            </a:r>
          </a:p>
          <a:p>
            <a:pPr algn="ctr">
              <a:buFont typeface="Courier New" pitchFamily="49" charset="0"/>
              <a:buChar char="o"/>
            </a:pPr>
            <a:r>
              <a:rPr lang="ru-RU" sz="3200" b="1" dirty="0" smtClean="0">
                <a:latin typeface="Arial Black" pitchFamily="34" charset="0"/>
              </a:rPr>
              <a:t>    развивающей предметно-  </a:t>
            </a:r>
          </a:p>
          <a:p>
            <a:pPr algn="ctr"/>
            <a:r>
              <a:rPr lang="ru-RU" sz="3200" b="1" dirty="0" smtClean="0">
                <a:latin typeface="Arial Black" pitchFamily="34" charset="0"/>
              </a:rPr>
              <a:t>      пространственной среде.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rtinki-dlya-fona-dlya-prezentacii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5786" y="571480"/>
            <a:ext cx="750099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2400" b="1" dirty="0" smtClean="0">
                <a:latin typeface="Arial Black" pitchFamily="34" charset="0"/>
              </a:rPr>
              <a:t>Условия реализации Программы должны обеспечивать полноценное развитие личности детей во всех основных образовательных областях, а именно, в сферах: </a:t>
            </a:r>
          </a:p>
          <a:p>
            <a:pPr algn="ctr"/>
            <a:r>
              <a:rPr lang="ru-RU" sz="2400" dirty="0" smtClean="0">
                <a:solidFill>
                  <a:srgbClr val="00B0F0"/>
                </a:solidFill>
                <a:latin typeface="Arial Black" pitchFamily="34" charset="0"/>
              </a:rPr>
              <a:t>• </a:t>
            </a:r>
            <a:r>
              <a:rPr lang="ru-RU" sz="2400" b="1" dirty="0" smtClean="0">
                <a:solidFill>
                  <a:srgbClr val="00B0F0"/>
                </a:solidFill>
                <a:latin typeface="Arial Black" pitchFamily="34" charset="0"/>
              </a:rPr>
              <a:t>социально-коммуникативного, </a:t>
            </a:r>
          </a:p>
          <a:p>
            <a:pPr algn="ctr"/>
            <a:r>
              <a:rPr lang="ru-RU" sz="2400" dirty="0" smtClean="0">
                <a:solidFill>
                  <a:srgbClr val="00B0F0"/>
                </a:solidFill>
                <a:latin typeface="Arial Black" pitchFamily="34" charset="0"/>
              </a:rPr>
              <a:t>• </a:t>
            </a:r>
            <a:r>
              <a:rPr lang="ru-RU" sz="2400" b="1" dirty="0" smtClean="0">
                <a:solidFill>
                  <a:srgbClr val="00B0F0"/>
                </a:solidFill>
                <a:latin typeface="Arial Black" pitchFamily="34" charset="0"/>
              </a:rPr>
              <a:t>познавательного, </a:t>
            </a:r>
          </a:p>
          <a:p>
            <a:pPr algn="ctr"/>
            <a:r>
              <a:rPr lang="ru-RU" sz="2400" dirty="0" smtClean="0">
                <a:solidFill>
                  <a:srgbClr val="00B0F0"/>
                </a:solidFill>
                <a:latin typeface="Arial Black" pitchFamily="34" charset="0"/>
              </a:rPr>
              <a:t>• </a:t>
            </a:r>
            <a:r>
              <a:rPr lang="ru-RU" sz="2400" b="1" dirty="0" smtClean="0">
                <a:solidFill>
                  <a:srgbClr val="00B0F0"/>
                </a:solidFill>
                <a:latin typeface="Arial Black" pitchFamily="34" charset="0"/>
              </a:rPr>
              <a:t>речевого, </a:t>
            </a:r>
          </a:p>
          <a:p>
            <a:pPr algn="ctr"/>
            <a:r>
              <a:rPr lang="ru-RU" sz="2400" dirty="0" smtClean="0">
                <a:solidFill>
                  <a:srgbClr val="00B0F0"/>
                </a:solidFill>
                <a:latin typeface="Arial Black" pitchFamily="34" charset="0"/>
              </a:rPr>
              <a:t>• </a:t>
            </a:r>
            <a:r>
              <a:rPr lang="ru-RU" sz="2400" b="1" dirty="0" smtClean="0">
                <a:solidFill>
                  <a:srgbClr val="00B0F0"/>
                </a:solidFill>
                <a:latin typeface="Arial Black" pitchFamily="34" charset="0"/>
              </a:rPr>
              <a:t>художественно-эстетического </a:t>
            </a:r>
          </a:p>
          <a:p>
            <a:pPr algn="ctr"/>
            <a:r>
              <a:rPr lang="ru-RU" sz="2400" dirty="0" smtClean="0">
                <a:solidFill>
                  <a:srgbClr val="00B0F0"/>
                </a:solidFill>
                <a:latin typeface="Arial Black" pitchFamily="34" charset="0"/>
              </a:rPr>
              <a:t>•</a:t>
            </a:r>
            <a:r>
              <a:rPr lang="ru-RU" sz="2400" b="1" dirty="0" smtClean="0">
                <a:solidFill>
                  <a:srgbClr val="00B0F0"/>
                </a:solidFill>
                <a:latin typeface="Arial Black" pitchFamily="34" charset="0"/>
              </a:rPr>
              <a:t>физического развития </a:t>
            </a:r>
          </a:p>
          <a:p>
            <a:pPr algn="ctr"/>
            <a:r>
              <a:rPr lang="ru-RU" sz="2400" b="1" dirty="0" smtClean="0">
                <a:latin typeface="Arial Black" pitchFamily="34" charset="0"/>
              </a:rPr>
              <a:t>личности детей на фоне их   </a:t>
            </a:r>
          </a:p>
          <a:p>
            <a:pPr algn="ctr"/>
            <a:r>
              <a:rPr lang="ru-RU" sz="2400" b="1" dirty="0" smtClean="0">
                <a:latin typeface="Arial Black" pitchFamily="34" charset="0"/>
              </a:rPr>
              <a:t>   эмоционального благополучия и   </a:t>
            </a:r>
          </a:p>
          <a:p>
            <a:pPr algn="ctr"/>
            <a:r>
              <a:rPr lang="ru-RU" sz="2400" b="1" dirty="0" smtClean="0">
                <a:latin typeface="Arial Black" pitchFamily="34" charset="0"/>
              </a:rPr>
              <a:t>           положительного отношения к миру, к себе и к другим людям.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rtinki-dlya-fona-dlya-prezentacii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1538" y="571480"/>
            <a:ext cx="721523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Arial Black" pitchFamily="34" charset="0"/>
              </a:rPr>
              <a:t>Стандарт предъявляет требования к образовательной среде, которая </a:t>
            </a:r>
          </a:p>
          <a:p>
            <a:pPr algn="ctr"/>
            <a:endParaRPr lang="ru-RU" sz="2000" b="1" i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>
              <a:buFont typeface="Courier New" pitchFamily="49" charset="0"/>
              <a:buChar char="o"/>
            </a:pPr>
            <a:r>
              <a:rPr lang="ru-RU" sz="2000" b="1" dirty="0" smtClean="0">
                <a:latin typeface="Arial Black" pitchFamily="34" charset="0"/>
              </a:rPr>
              <a:t>гарантирует охрану и укрепление физического и психического здоровья детей; </a:t>
            </a:r>
          </a:p>
          <a:p>
            <a:pPr algn="ctr">
              <a:buFont typeface="Courier New" pitchFamily="49" charset="0"/>
              <a:buChar char="o"/>
            </a:pPr>
            <a:r>
              <a:rPr lang="ru-RU" sz="2000" b="1" dirty="0" smtClean="0">
                <a:latin typeface="Arial Black" pitchFamily="34" charset="0"/>
              </a:rPr>
              <a:t>обеспечивает эмоциональное благополучие детей; </a:t>
            </a:r>
          </a:p>
          <a:p>
            <a:pPr algn="ctr">
              <a:buFont typeface="Courier New" pitchFamily="49" charset="0"/>
              <a:buChar char="o"/>
            </a:pPr>
            <a:r>
              <a:rPr lang="ru-RU" sz="2000" b="1" dirty="0" smtClean="0">
                <a:latin typeface="Arial Black" pitchFamily="34" charset="0"/>
              </a:rPr>
              <a:t>способствует профессиональному развитию педагогических работников; </a:t>
            </a:r>
          </a:p>
          <a:p>
            <a:pPr algn="ctr">
              <a:buFont typeface="Courier New" pitchFamily="49" charset="0"/>
              <a:buChar char="o"/>
            </a:pPr>
            <a:r>
              <a:rPr lang="ru-RU" sz="2000" b="1" dirty="0" smtClean="0">
                <a:latin typeface="Arial Black" pitchFamily="34" charset="0"/>
              </a:rPr>
              <a:t>создает условия для развивающего вариативного дошкольного образования; </a:t>
            </a:r>
          </a:p>
          <a:p>
            <a:pPr algn="ctr">
              <a:buFont typeface="Courier New" pitchFamily="49" charset="0"/>
              <a:buChar char="o"/>
            </a:pPr>
            <a:r>
              <a:rPr lang="ru-RU" sz="2000" b="1" dirty="0" smtClean="0">
                <a:latin typeface="Arial Black" pitchFamily="34" charset="0"/>
              </a:rPr>
              <a:t>обеспечивает открытость дошкольного образования; </a:t>
            </a:r>
          </a:p>
          <a:p>
            <a:pPr algn="ctr">
              <a:buFont typeface="Courier New" pitchFamily="49" charset="0"/>
              <a:buChar char="o"/>
            </a:pPr>
            <a:r>
              <a:rPr lang="ru-RU" sz="2000" b="1" dirty="0" smtClean="0">
                <a:latin typeface="Arial Black" pitchFamily="34" charset="0"/>
              </a:rPr>
              <a:t>создает условия для участия родителей  </a:t>
            </a:r>
          </a:p>
          <a:p>
            <a:pPr algn="ctr"/>
            <a:r>
              <a:rPr lang="ru-RU" sz="2000" b="1" dirty="0" smtClean="0">
                <a:latin typeface="Arial Black" pitchFamily="34" charset="0"/>
              </a:rPr>
              <a:t>   (законных представителей) в образовательной деятельности.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rtinki-dlya-fona-dlya-prezentacii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5786" y="571480"/>
            <a:ext cx="750099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Arial Black" pitchFamily="34" charset="0"/>
              </a:rPr>
              <a:t>Требования Стандарта к результатам освоения Программы представлены в виде целевых ориентиров дошкольного образования </a:t>
            </a:r>
            <a:endParaRPr lang="ru-RU" sz="44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rtinki-dlya-fona-dlya-prezentacii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57224" y="571480"/>
            <a:ext cx="7429552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Arial Black" pitchFamily="34" charset="0"/>
              </a:rPr>
              <a:t>ЦЕЛЕВЫЕ ОРИЕНТИРЫ: </a:t>
            </a:r>
          </a:p>
          <a:p>
            <a:pPr algn="ctr"/>
            <a:endParaRPr lang="ru-RU" sz="3200" b="1" i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r>
              <a:rPr lang="ru-RU" sz="3200" b="1" i="1" dirty="0" smtClean="0">
                <a:latin typeface="Arial Black" pitchFamily="34" charset="0"/>
              </a:rPr>
              <a:t>социально-нормативные возрастные характеристики возможных достижений ребенка на этапе завершения уровня дошкольного образования </a:t>
            </a:r>
            <a:endParaRPr lang="ru-RU" sz="32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rtinki-dlya-fona-dlya-prezentacii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5786" y="335846"/>
            <a:ext cx="771530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Целевые ориентиры образования в младенческом и раннем возрасте: </a:t>
            </a:r>
          </a:p>
          <a:p>
            <a:pPr algn="ctr"/>
            <a:endParaRPr lang="ru-RU" b="1" dirty="0" smtClean="0">
              <a:latin typeface="Arial Black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dirty="0" smtClean="0">
                <a:latin typeface="Arial Black" pitchFamily="34" charset="0"/>
              </a:rPr>
              <a:t>ребенок интересуется окружающими предметами и активно действует с ними; эмоционально вовлечен в действия с игрушками и другими предметами, стремится проявлять настойчивость в достижении результата своих действий; </a:t>
            </a:r>
          </a:p>
          <a:p>
            <a:pPr algn="ctr">
              <a:buFont typeface="Arial" pitchFamily="34" charset="0"/>
              <a:buChar char="•"/>
            </a:pPr>
            <a:r>
              <a:rPr lang="ru-RU" dirty="0" smtClean="0">
                <a:latin typeface="Arial Black" pitchFamily="34" charset="0"/>
              </a:rPr>
              <a:t>использует специфические, культурно фиксированные предметные действия, знает назначение бытовых предметов (ложки, расчески, карандаша и пр.) и умеет пользоваться ими. Владеет простейшими навыками самообслуживания; стремится проявлять самостоятельность в бытовом и игровом поведении; </a:t>
            </a:r>
          </a:p>
          <a:p>
            <a:pPr algn="ctr">
              <a:buFont typeface="Arial" pitchFamily="34" charset="0"/>
              <a:buChar char="•"/>
            </a:pPr>
            <a:r>
              <a:rPr lang="ru-RU" dirty="0" smtClean="0">
                <a:latin typeface="Arial Black" pitchFamily="34" charset="0"/>
              </a:rPr>
              <a:t>владеет активной речью, включенной в общение; может   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       обращаться с вопросами и просьбами, понимает   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    речь взрослых; знает названия окружающих предметов и игрушек;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rtinki-dlya-fona-dlya-prezentacii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57224" y="357166"/>
            <a:ext cx="7429552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pPr algn="ctr">
              <a:buFont typeface="Arial" pitchFamily="34" charset="0"/>
              <a:buChar char="•"/>
            </a:pPr>
            <a:r>
              <a:rPr lang="ru-RU" sz="2000" dirty="0" smtClean="0">
                <a:latin typeface="Arial Black" pitchFamily="34" charset="0"/>
              </a:rPr>
              <a:t>стремится к общению со взрослыми и активно подражает им в движениях и действиях; появляются игры, в которых ребенок воспроизводит действия взрослого; </a:t>
            </a:r>
          </a:p>
          <a:p>
            <a:pPr algn="ctr"/>
            <a:endParaRPr lang="ru-RU" sz="2000" dirty="0" smtClean="0">
              <a:latin typeface="Arial Black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000" dirty="0" smtClean="0">
                <a:latin typeface="Arial Black" pitchFamily="34" charset="0"/>
              </a:rPr>
              <a:t>проявляет интерес к сверстникам; наблюдает за их действиями и подражает им; </a:t>
            </a:r>
          </a:p>
          <a:p>
            <a:pPr algn="ctr"/>
            <a:endParaRPr lang="ru-RU" sz="2000" dirty="0" smtClean="0">
              <a:latin typeface="Arial Black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000" dirty="0" smtClean="0">
                <a:latin typeface="Arial Black" pitchFamily="34" charset="0"/>
              </a:rPr>
              <a:t>проявляет интерес к стихам, песням и сказкам, рассматриванию картинки, стремится двигаться под музыку; эмоционально откликается на различные произведения культуры и искусства;</a:t>
            </a:r>
          </a:p>
          <a:p>
            <a:pPr algn="ctr"/>
            <a:r>
              <a:rPr lang="ru-RU" sz="2000" dirty="0" smtClean="0">
                <a:latin typeface="Arial Black" pitchFamily="34" charset="0"/>
              </a:rPr>
              <a:t> 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dirty="0" smtClean="0">
                <a:latin typeface="Arial Black" pitchFamily="34" charset="0"/>
              </a:rPr>
              <a:t>у ребенка развита крупная моторика, он   </a:t>
            </a:r>
          </a:p>
          <a:p>
            <a:pPr algn="ctr"/>
            <a:r>
              <a:rPr lang="ru-RU" sz="2000" dirty="0" smtClean="0">
                <a:latin typeface="Arial Black" pitchFamily="34" charset="0"/>
              </a:rPr>
              <a:t>   стремится осваивать различные виды</a:t>
            </a:r>
          </a:p>
          <a:p>
            <a:pPr algn="ctr"/>
            <a:r>
              <a:rPr lang="ru-RU" sz="2000" dirty="0" smtClean="0">
                <a:latin typeface="Arial Black" pitchFamily="34" charset="0"/>
              </a:rPr>
              <a:t>              движения (бег, лазанье, перешагивание и пр.).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rtinki-dlya-fona-dlya-prezentacii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5786" y="285727"/>
            <a:ext cx="778674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Arial Black" pitchFamily="34" charset="0"/>
              </a:rPr>
              <a:t>Целевые ориентиры на этапе завершения дошкольного образования: </a:t>
            </a:r>
          </a:p>
          <a:p>
            <a:pPr algn="ctr">
              <a:buFont typeface="Wingdings" pitchFamily="2" charset="2"/>
              <a:buChar char="§"/>
            </a:pPr>
            <a:r>
              <a:rPr lang="ru-RU" dirty="0" smtClean="0">
                <a:latin typeface="Arial Black" pitchFamily="34" charset="0"/>
              </a:rPr>
              <a:t>ребенок овладевает основными культурными способами деятельности, проявляет инициативу и самостоятельность в разных видах деятельности - игре, общении, познавательно-исследовательской деятельности, конструировании и др.; способен выбирать себе род занятий, участников по совместной деятельности; </a:t>
            </a:r>
          </a:p>
          <a:p>
            <a:pPr algn="ctr">
              <a:buFont typeface="Wingdings" pitchFamily="2" charset="2"/>
              <a:buChar char="§"/>
            </a:pPr>
            <a:r>
              <a:rPr lang="ru-RU" dirty="0" smtClean="0">
                <a:latin typeface="Arial Black" pitchFamily="34" charset="0"/>
              </a:rPr>
              <a:t>ребенок обладает установкой положительного отношения к миру, к разным видам труда, другим людям и самому себе, обладает чувством собственного достоинства; активно взаимодействует со сверстниками и взрослыми, участвует в совместных играх. Способен договариваться, учитывать интересы и чувства других,    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        сопереживать неудачам и радоваться успехам   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         других, адекватно проявляет свои чувства, в том   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               числе чувство веры в себя, старается разрешать конфликты;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rtinki-dlya-fona-dlya-prezentacii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5786" y="571480"/>
            <a:ext cx="750099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pPr algn="ctr">
              <a:buFont typeface="Wingdings" pitchFamily="2" charset="2"/>
              <a:buChar char="§"/>
            </a:pPr>
            <a:r>
              <a:rPr lang="ru-RU" dirty="0" smtClean="0">
                <a:latin typeface="Arial Black" pitchFamily="34" charset="0"/>
              </a:rPr>
              <a:t>ребенок обладает развитым воображением, которое реализуется в разных видах деятельности, и прежде всего в игре; ребенок владеет разными формами и видами игры, различает условную и реальную ситуации, умеет подчиняться разным правилам и социальным нормам; </a:t>
            </a:r>
          </a:p>
          <a:p>
            <a:pPr algn="ctr"/>
            <a:endParaRPr lang="ru-RU" dirty="0" smtClean="0">
              <a:latin typeface="Arial Black" pitchFamily="34" charset="0"/>
            </a:endParaRPr>
          </a:p>
          <a:p>
            <a:pPr algn="ctr">
              <a:buFont typeface="Wingdings" pitchFamily="2" charset="2"/>
              <a:buChar char="§"/>
            </a:pPr>
            <a:r>
              <a:rPr lang="ru-RU" dirty="0" smtClean="0">
                <a:latin typeface="Arial Black" pitchFamily="34" charset="0"/>
              </a:rPr>
              <a:t>ребенок достаточно хорошо владеет устной речью, может выражать свои мысли и желания, может использовать речь для выражения своих мыслей, чувств и желаний, построения речевого высказывания в ситуации общения, может выделять звуки в словах, у ребенка складываются предпосылки грамотности;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rtinki-dlya-fona-dlya-prezentacii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71604" y="357166"/>
            <a:ext cx="721523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Федеральный государственный образовательный стандарт дошкольного образования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</a:p>
          <a:p>
            <a:pPr algn="ctr"/>
            <a:r>
              <a:rPr lang="ru-RU" sz="2800" b="1" i="1" dirty="0" smtClean="0">
                <a:latin typeface="Arial Black" pitchFamily="34" charset="0"/>
              </a:rPr>
              <a:t>Представляет собой совокупность требований, обязательных при реализации основной образовательной программы дошкольного образования образовательными учреждениями любой формы собственности и ведомственной принадлежности. </a:t>
            </a:r>
            <a:endParaRPr lang="ru-RU" sz="2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rtinki-dlya-fona-dlya-prezentacii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57224" y="571480"/>
            <a:ext cx="742955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pPr algn="ctr">
              <a:buFont typeface="Wingdings" pitchFamily="2" charset="2"/>
              <a:buChar char="§"/>
            </a:pPr>
            <a:r>
              <a:rPr lang="ru-RU" sz="2400" dirty="0" smtClean="0">
                <a:latin typeface="Arial Black" pitchFamily="34" charset="0"/>
              </a:rPr>
              <a:t>у ребенка развита крупная и мелкая моторика; он подвижен, вынослив, владеет основными движениями, может контролировать свои движения и управлять ими; </a:t>
            </a:r>
          </a:p>
          <a:p>
            <a:pPr algn="ctr"/>
            <a:endParaRPr lang="ru-RU" sz="2400" dirty="0" smtClean="0">
              <a:latin typeface="Arial Black" pitchFamily="34" charset="0"/>
            </a:endParaRPr>
          </a:p>
          <a:p>
            <a:pPr algn="ctr">
              <a:buFont typeface="Wingdings" pitchFamily="2" charset="2"/>
              <a:buChar char="§"/>
            </a:pPr>
            <a:r>
              <a:rPr lang="ru-RU" sz="2400" dirty="0" smtClean="0">
                <a:latin typeface="Arial Black" pitchFamily="34" charset="0"/>
              </a:rPr>
              <a:t>ребенок способен к волевым усилиям, может следовать социальным нормам поведения и правилам в разных видах деятельности, во взаимоотношениях со   </a:t>
            </a:r>
          </a:p>
          <a:p>
            <a:pPr algn="ctr"/>
            <a:r>
              <a:rPr lang="ru-RU" sz="2400" dirty="0" smtClean="0">
                <a:latin typeface="Arial Black" pitchFamily="34" charset="0"/>
              </a:rPr>
              <a:t>        взрослыми и сверстниками, может    </a:t>
            </a:r>
          </a:p>
          <a:p>
            <a:pPr algn="ctr"/>
            <a:r>
              <a:rPr lang="ru-RU" sz="2400" dirty="0" smtClean="0">
                <a:latin typeface="Arial Black" pitchFamily="34" charset="0"/>
              </a:rPr>
              <a:t>         соблюдать правила безопасного поведения и личной гигиены;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rtinki-dlya-fona-dlya-prezentacii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57224" y="571480"/>
            <a:ext cx="74295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pPr algn="ctr">
              <a:buFont typeface="Wingdings" pitchFamily="2" charset="2"/>
              <a:buChar char="§"/>
            </a:pPr>
            <a:r>
              <a:rPr lang="ru-RU" sz="2000" dirty="0" smtClean="0">
                <a:latin typeface="Arial Black" pitchFamily="34" charset="0"/>
              </a:rPr>
              <a:t>ребенок проявляет любознательность, задает вопросы взрослым и сверстникам, интересуется причинно-следственными связями, пытается самостоятельно придумывать объяснения явлениям природы и поступкам людей; склонен наблюдать, экспериментировать. Обладает начальными знаниями о себе, о природном и социальном мире, в котором он живет; знаком с произведениями детской литературы, обладает элементарными представлениями из области живой природы, естествознания, математики, истории и т.п.; ребенок способен к принятию  </a:t>
            </a:r>
          </a:p>
          <a:p>
            <a:pPr algn="ctr"/>
            <a:r>
              <a:rPr lang="ru-RU" sz="2000" dirty="0" smtClean="0">
                <a:latin typeface="Arial Black" pitchFamily="34" charset="0"/>
              </a:rPr>
              <a:t>    собственных решений, опираясь на свои знания и умения в различных видах деятельности.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rtinki-dlya-fona-dlya-prezentacii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5786" y="357166"/>
            <a:ext cx="7715304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Arial Black" pitchFamily="34" charset="0"/>
              </a:rPr>
              <a:t>Социальный портрет ребенка дошкольника 6,5 – 7, 8 лет </a:t>
            </a:r>
          </a:p>
          <a:p>
            <a:pPr algn="ctr"/>
            <a:endParaRPr lang="ru-RU" sz="16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1600" dirty="0" smtClean="0">
                <a:latin typeface="Arial Black" pitchFamily="34" charset="0"/>
              </a:rPr>
              <a:t>физически развитый, овладевший основными культурно-гигиеническими навыками. </a:t>
            </a:r>
          </a:p>
          <a:p>
            <a:pPr algn="ctr">
              <a:buFont typeface="Wingdings" pitchFamily="2" charset="2"/>
              <a:buChar char="Ø"/>
            </a:pPr>
            <a:r>
              <a:rPr lang="ru-RU" sz="1600" dirty="0" smtClean="0">
                <a:latin typeface="Arial Black" pitchFamily="34" charset="0"/>
              </a:rPr>
              <a:t>любознательный, активный. </a:t>
            </a:r>
          </a:p>
          <a:p>
            <a:pPr algn="ctr">
              <a:buFont typeface="Wingdings" pitchFamily="2" charset="2"/>
              <a:buChar char="Ø"/>
            </a:pPr>
            <a:r>
              <a:rPr lang="ru-RU" sz="1600" dirty="0" smtClean="0">
                <a:latin typeface="Arial Black" pitchFamily="34" charset="0"/>
              </a:rPr>
              <a:t>эмоционально отзывчивый. </a:t>
            </a:r>
          </a:p>
          <a:p>
            <a:pPr algn="ctr">
              <a:buFont typeface="Wingdings" pitchFamily="2" charset="2"/>
              <a:buChar char="Ø"/>
            </a:pPr>
            <a:r>
              <a:rPr lang="ru-RU" sz="1600" dirty="0" smtClean="0">
                <a:latin typeface="Arial Black" pitchFamily="34" charset="0"/>
              </a:rPr>
              <a:t>овладевший средствами общения и способами взаимодействия со взрослыми и сверстниками. </a:t>
            </a:r>
          </a:p>
          <a:p>
            <a:pPr algn="ctr">
              <a:buFont typeface="Wingdings" pitchFamily="2" charset="2"/>
              <a:buChar char="Ø"/>
            </a:pPr>
            <a:r>
              <a:rPr lang="ru-RU" sz="1600" dirty="0" smtClean="0">
                <a:latin typeface="Arial Black" pitchFamily="34" charset="0"/>
              </a:rPr>
              <a:t>способный управлять своим поведением и планировать свои действия на основе первичных ценностных представлений, соблюдающий элементарные общепринятые нормы и правила поведения. </a:t>
            </a:r>
          </a:p>
          <a:p>
            <a:pPr algn="ctr">
              <a:buFont typeface="Wingdings" pitchFamily="2" charset="2"/>
              <a:buChar char="Ø"/>
            </a:pPr>
            <a:r>
              <a:rPr lang="ru-RU" sz="1600" dirty="0" smtClean="0">
                <a:latin typeface="Arial Black" pitchFamily="34" charset="0"/>
              </a:rPr>
              <a:t>способный решать интеллектуальные и личностные задачи (проблемы), адекватные возрасту. </a:t>
            </a:r>
          </a:p>
          <a:p>
            <a:pPr algn="ctr">
              <a:buFont typeface="Wingdings" pitchFamily="2" charset="2"/>
              <a:buChar char="Ø"/>
            </a:pPr>
            <a:r>
              <a:rPr lang="ru-RU" sz="1600" dirty="0" smtClean="0">
                <a:latin typeface="Arial Black" pitchFamily="34" charset="0"/>
              </a:rPr>
              <a:t>имеющий первичные представления о себе, семье, обществе, государстве, мире и природе. </a:t>
            </a:r>
          </a:p>
          <a:p>
            <a:pPr algn="ctr">
              <a:buFont typeface="Wingdings" pitchFamily="2" charset="2"/>
              <a:buChar char="Ø"/>
            </a:pPr>
            <a:r>
              <a:rPr lang="ru-RU" sz="1600" dirty="0" smtClean="0">
                <a:latin typeface="Arial Black" pitchFamily="34" charset="0"/>
              </a:rPr>
              <a:t>овладевший универсальными предпосылками учебной   </a:t>
            </a:r>
          </a:p>
          <a:p>
            <a:pPr algn="ctr"/>
            <a:r>
              <a:rPr lang="ru-RU" sz="1600" dirty="0" smtClean="0">
                <a:latin typeface="Arial Black" pitchFamily="34" charset="0"/>
              </a:rPr>
              <a:t>         деятельности – умениями работать по правилу и по   </a:t>
            </a:r>
          </a:p>
          <a:p>
            <a:pPr algn="ctr"/>
            <a:r>
              <a:rPr lang="ru-RU" sz="1600" dirty="0" smtClean="0">
                <a:latin typeface="Arial Black" pitchFamily="34" charset="0"/>
              </a:rPr>
              <a:t>           образцу, слушать взрослого и выполнять его инструкции; </a:t>
            </a:r>
          </a:p>
          <a:p>
            <a:pPr algn="ctr">
              <a:buFont typeface="Wingdings" pitchFamily="2" charset="2"/>
              <a:buChar char="Ø"/>
            </a:pPr>
            <a:r>
              <a:rPr lang="ru-RU" sz="1600" dirty="0" smtClean="0">
                <a:latin typeface="Arial Black" pitchFamily="34" charset="0"/>
              </a:rPr>
              <a:t>    овладевший необходимыми умениями и навыками. У   </a:t>
            </a:r>
          </a:p>
          <a:p>
            <a:pPr algn="ctr"/>
            <a:r>
              <a:rPr lang="ru-RU" sz="1600" dirty="0" smtClean="0">
                <a:latin typeface="Arial Black" pitchFamily="34" charset="0"/>
              </a:rPr>
              <a:t>              ребенка сформированы умения и навыки,   </a:t>
            </a:r>
          </a:p>
          <a:p>
            <a:pPr algn="ctr"/>
            <a:r>
              <a:rPr lang="ru-RU" sz="1600" dirty="0" smtClean="0">
                <a:latin typeface="Arial Black" pitchFamily="34" charset="0"/>
              </a:rPr>
              <a:t>           необходимые для осуществления различных видов детской деятельности.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rtinki-dlya-fona-dlya-prezentacii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Блок-схема: альтернативный процесс 2"/>
          <p:cNvSpPr/>
          <p:nvPr/>
        </p:nvSpPr>
        <p:spPr>
          <a:xfrm>
            <a:off x="785786" y="571480"/>
            <a:ext cx="4214842" cy="2643206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  <a:t>Целевые ориентиры Программы выступают основаниями преемственности дошкольного и начального общего образования </a:t>
            </a:r>
            <a:endParaRPr lang="ru-RU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4143372" y="3571876"/>
            <a:ext cx="4214842" cy="2643206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/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Таким образом Стандарт ориентирован на становление личностных характеристик ребенка к окончанию дошкольного периода детства 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rtinki-dlya-fona-dlya-prezentacii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86628896_Cpasibo82720672_61589697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837" y="2000240"/>
            <a:ext cx="7689814" cy="23193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rtinki-dlya-fona-dlya-prezentacii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57224" y="571480"/>
            <a:ext cx="742955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Arial Black" pitchFamily="34" charset="0"/>
              </a:rPr>
              <a:t>ФЕДЕРАЛЬНЫЙ ГОСУДАРСТВЕННЫЙ СТАНДАРТ ДОШКОЛЬНОГО ОБРАЗОВАНИЯ (ДАЛЕЕ «СТАНДАРТ») </a:t>
            </a:r>
          </a:p>
          <a:p>
            <a:pPr algn="ctr"/>
            <a:endParaRPr lang="ru-RU" sz="2800" b="1" i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r>
              <a:rPr lang="ru-RU" sz="2800" b="1" i="1" dirty="0" smtClean="0">
                <a:latin typeface="Arial Black" pitchFamily="34" charset="0"/>
              </a:rPr>
              <a:t>разработан на основе Конституции Российской Федерации и законодательства Российской Федерации с учетом Конвенции ООН о правах ребенка </a:t>
            </a:r>
            <a:endParaRPr lang="ru-RU" sz="2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rtinki-dlya-fona-dlya-prezentacii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00166" y="285728"/>
            <a:ext cx="707236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Arial Black" pitchFamily="34" charset="0"/>
              </a:rPr>
              <a:t>ФГОС НАПРАВЛЕН НА ДОСТИЖЕНИЕ ЦЕЛЕЙ: </a:t>
            </a:r>
          </a:p>
          <a:p>
            <a:pPr algn="ctr"/>
            <a:endParaRPr lang="ru-RU" sz="2000" b="1" i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</a:t>
            </a:r>
            <a:r>
              <a:rPr lang="ru-RU" sz="2000" dirty="0" smtClean="0">
                <a:latin typeface="Arial Black" pitchFamily="34" charset="0"/>
              </a:rPr>
              <a:t>повышение социального статуса дошкольного образования; 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</a:t>
            </a:r>
            <a:r>
              <a:rPr lang="ru-RU" sz="2000" dirty="0" smtClean="0">
                <a:latin typeface="Arial Black" pitchFamily="34" charset="0"/>
              </a:rPr>
              <a:t>обеспечение государством равенства возможностей для каждого ребенка в получении качественного дошкольного образования; 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</a:t>
            </a:r>
            <a:r>
              <a:rPr lang="ru-RU" sz="2000" dirty="0" smtClean="0">
                <a:latin typeface="Arial Black" pitchFamily="34" charset="0"/>
              </a:rPr>
              <a:t>обеспечение государственных гарантий уровня и качества дошкольного образования на основе единства обязательных требований к условиям реализации образовательных программ дошкольного образования, их структуре и результатам их освоения; 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</a:t>
            </a:r>
            <a:r>
              <a:rPr lang="ru-RU" sz="2000" dirty="0" smtClean="0">
                <a:latin typeface="Arial Black" pitchFamily="34" charset="0"/>
              </a:rPr>
              <a:t>сохранение единства образовательного пространства Российской Федерации относительно уровня дошкольного образования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rtinki-dlya-fona-dlya-prezentacii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85918" y="285728"/>
            <a:ext cx="678661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Arial Black" pitchFamily="34" charset="0"/>
              </a:rPr>
              <a:t>СТАНДАРТ НАПРАВЛЕН НА РЕАЛИЗАЦИЮ ЗАДАЧ: </a:t>
            </a:r>
          </a:p>
          <a:p>
            <a:pPr algn="ctr"/>
            <a:endParaRPr lang="ru-RU" b="1" i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Arial Black" pitchFamily="34" charset="0"/>
              </a:rPr>
              <a:t></a:t>
            </a:r>
            <a:r>
              <a:rPr lang="ru-RU" sz="1600" b="1" i="1" dirty="0" smtClean="0">
                <a:latin typeface="Arial Black" pitchFamily="34" charset="0"/>
              </a:rPr>
              <a:t>охраны и укрепления физического и психического здоровья детей, в том числе их эмоционального благополучия;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Arial Black" pitchFamily="34" charset="0"/>
              </a:rPr>
              <a:t></a:t>
            </a:r>
            <a:r>
              <a:rPr lang="ru-RU" sz="1600" b="1" i="1" dirty="0" smtClean="0">
                <a:latin typeface="Arial Black" pitchFamily="34" charset="0"/>
              </a:rPr>
              <a:t>обеспечения равных возможностей для полноценного развития каждого ребенка в период дошкольного детства независимо от места жительства, пола, нации, языка, социального статуса, психофизиологических и других особенностей (в том числе ограниченных возможностей здоровья);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Arial Black" pitchFamily="34" charset="0"/>
              </a:rPr>
              <a:t></a:t>
            </a:r>
            <a:r>
              <a:rPr lang="ru-RU" sz="1600" b="1" i="1" dirty="0" smtClean="0">
                <a:latin typeface="Arial Black" pitchFamily="34" charset="0"/>
              </a:rPr>
              <a:t>обеспечения преемственности целей, задач и содержания образования, реализуемых в рамках образовательных программ различных уровней (далее - преемственность основных образовательных программ дошкольного и начального общего образования);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Arial Black" pitchFamily="34" charset="0"/>
              </a:rPr>
              <a:t></a:t>
            </a:r>
            <a:r>
              <a:rPr lang="ru-RU" sz="1600" b="1" i="1" dirty="0" smtClean="0">
                <a:latin typeface="Arial Black" pitchFamily="34" charset="0"/>
              </a:rPr>
              <a:t>создания благоприятных условий развития детей в соответствии с их возрастными и индивидуальными особенностями и склонностями, развития способностей и творческого потенциала каждого ребенка как субъекта отношений с самим собой, другими детьми, взрослыми и миром;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rtinki-dlya-fona-dlya-prezentacii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43042" y="0"/>
            <a:ext cx="71438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1600" dirty="0" smtClean="0">
                <a:solidFill>
                  <a:srgbClr val="C00000"/>
                </a:solidFill>
                <a:latin typeface="Arial Black" pitchFamily="34" charset="0"/>
              </a:rPr>
              <a:t></a:t>
            </a:r>
            <a:r>
              <a:rPr lang="ru-RU" sz="1600" b="1" i="1" dirty="0" smtClean="0">
                <a:latin typeface="Arial Black" pitchFamily="34" charset="0"/>
              </a:rPr>
              <a:t>объединения обучения и воспитания в целостный образовательный процесс на основе духовно-нравственных и </a:t>
            </a:r>
            <a:r>
              <a:rPr lang="ru-RU" sz="1600" b="1" i="1" dirty="0" err="1" smtClean="0">
                <a:latin typeface="Arial Black" pitchFamily="34" charset="0"/>
              </a:rPr>
              <a:t>социокультурных</a:t>
            </a:r>
            <a:r>
              <a:rPr lang="ru-RU" sz="1600" b="1" i="1" dirty="0" smtClean="0">
                <a:latin typeface="Arial Black" pitchFamily="34" charset="0"/>
              </a:rPr>
              <a:t> ценностей и принятых в обществе правил и норм поведения в интересах человека, семьи, общества; </a:t>
            </a:r>
          </a:p>
          <a:p>
            <a:pPr algn="ctr"/>
            <a:r>
              <a:rPr lang="ru-RU" sz="1600" dirty="0" smtClean="0">
                <a:solidFill>
                  <a:srgbClr val="C00000"/>
                </a:solidFill>
                <a:latin typeface="Arial Black" pitchFamily="34" charset="0"/>
              </a:rPr>
              <a:t></a:t>
            </a:r>
            <a:r>
              <a:rPr lang="ru-RU" sz="1600" b="1" i="1" dirty="0" smtClean="0">
                <a:latin typeface="Arial Black" pitchFamily="34" charset="0"/>
              </a:rPr>
              <a:t>формирования общей культуры личности детей, в том числе ценностей здорового образа жизни, развития их социальных, нравственных, эстетических, интеллектуальных, физических качеств, инициативности, самостоятельности и ответственности ребенка, формирования предпосылок учебной деятельности; </a:t>
            </a:r>
          </a:p>
          <a:p>
            <a:pPr algn="ctr"/>
            <a:r>
              <a:rPr lang="ru-RU" sz="1600" dirty="0" smtClean="0">
                <a:solidFill>
                  <a:srgbClr val="C00000"/>
                </a:solidFill>
                <a:latin typeface="Arial Black" pitchFamily="34" charset="0"/>
              </a:rPr>
              <a:t></a:t>
            </a:r>
            <a:r>
              <a:rPr lang="ru-RU" sz="1600" b="1" i="1" dirty="0" smtClean="0">
                <a:latin typeface="Arial Black" pitchFamily="34" charset="0"/>
              </a:rPr>
              <a:t>обеспечения вариативности и разнообразия содержания Программ и организационных форм дошкольного образования, возможности формирования Программ различной направленности с учетом образовательных потребностей, способностей и состояния здоровья детей; </a:t>
            </a:r>
          </a:p>
          <a:p>
            <a:pPr algn="ctr"/>
            <a:r>
              <a:rPr lang="ru-RU" sz="1600" dirty="0" smtClean="0">
                <a:solidFill>
                  <a:srgbClr val="C00000"/>
                </a:solidFill>
                <a:latin typeface="Arial Black" pitchFamily="34" charset="0"/>
              </a:rPr>
              <a:t></a:t>
            </a:r>
            <a:r>
              <a:rPr lang="ru-RU" sz="1600" b="1" i="1" dirty="0" smtClean="0">
                <a:latin typeface="Arial Black" pitchFamily="34" charset="0"/>
              </a:rPr>
              <a:t>формирования </a:t>
            </a:r>
            <a:r>
              <a:rPr lang="ru-RU" sz="1600" b="1" i="1" dirty="0" err="1" smtClean="0">
                <a:latin typeface="Arial Black" pitchFamily="34" charset="0"/>
              </a:rPr>
              <a:t>социокультурной</a:t>
            </a:r>
            <a:r>
              <a:rPr lang="ru-RU" sz="1600" b="1" i="1" dirty="0" smtClean="0">
                <a:latin typeface="Arial Black" pitchFamily="34" charset="0"/>
              </a:rPr>
              <a:t> среды, соответствующей возрастным, индивидуальным, психологическим и физиологическим особенностям детей; </a:t>
            </a:r>
          </a:p>
          <a:p>
            <a:pPr algn="ctr"/>
            <a:r>
              <a:rPr lang="ru-RU" sz="1600" dirty="0" smtClean="0">
                <a:solidFill>
                  <a:srgbClr val="C00000"/>
                </a:solidFill>
                <a:latin typeface="Arial Black" pitchFamily="34" charset="0"/>
              </a:rPr>
              <a:t></a:t>
            </a:r>
            <a:r>
              <a:rPr lang="ru-RU" sz="1600" b="1" i="1" dirty="0" smtClean="0">
                <a:latin typeface="Arial Black" pitchFamily="34" charset="0"/>
              </a:rPr>
              <a:t>обеспечения психолого-педагогической поддержки семьи и повышения компетентности родителей (законных представителей) в вопросах развития и образования, охраны и укрепления здоровья детей.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rtinki-dlya-fona-dlya-prezentacii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71604" y="571480"/>
            <a:ext cx="678661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Arial Black" pitchFamily="34" charset="0"/>
              </a:rPr>
              <a:t>СТАНДАРТОМ УЧИТЫВАЮТСЯ: </a:t>
            </a: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</a:t>
            </a:r>
            <a:r>
              <a:rPr lang="ru-RU" sz="2400" b="1" i="1" dirty="0" smtClean="0">
                <a:latin typeface="Arial Black" pitchFamily="34" charset="0"/>
              </a:rPr>
              <a:t>индивидуальные потребности ребенка, связанные с его жизненной ситуацией и состоянием здоровья, определяющие особые условия получения им образования, индивидуальные потребности отдельных категорий детей, в том числе с ограниченными возможностями здоровья;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</a:t>
            </a:r>
            <a:r>
              <a:rPr lang="ru-RU" sz="2400" b="1" i="1" dirty="0" smtClean="0">
                <a:latin typeface="Arial Black" pitchFamily="34" charset="0"/>
              </a:rPr>
              <a:t>возможности освоения ребенком Программы на разных этапах ее реализации.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rtinki-dlya-fona-dlya-prezentacii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5786" y="285727"/>
            <a:ext cx="778674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ПРИНЦИПЫ ДОШКОЛЬНОГО ОБРАЗОВАНИЯ: </a:t>
            </a:r>
          </a:p>
          <a:p>
            <a:r>
              <a:rPr lang="ru-RU" dirty="0" smtClean="0"/>
              <a:t></a:t>
            </a:r>
            <a:r>
              <a:rPr lang="ru-RU" b="1" i="1" dirty="0" smtClean="0"/>
              <a:t>полноценное проживание ребенком всех этапов детства (младенческого, раннего и дошкольного возраста), обогащение (амплификация) детского развития; </a:t>
            </a:r>
          </a:p>
          <a:p>
            <a:r>
              <a:rPr lang="ru-RU" dirty="0" smtClean="0"/>
              <a:t></a:t>
            </a:r>
            <a:r>
              <a:rPr lang="ru-RU" b="1" i="1" dirty="0" smtClean="0"/>
              <a:t>построение образовательной деятельности на основе индивидуальных особенностей каждого ребенка, при котором сам ребенок становится активным в выборе содержания своего образования, становится субъектом образования (далее - индивидуализация дошкольного образования); </a:t>
            </a:r>
          </a:p>
          <a:p>
            <a:r>
              <a:rPr lang="ru-RU" dirty="0" smtClean="0"/>
              <a:t></a:t>
            </a:r>
            <a:r>
              <a:rPr lang="ru-RU" b="1" i="1" dirty="0" smtClean="0"/>
              <a:t>содействие и сотрудничество детей и взрослых, признание ребенка полноценным участником (субъектом) образовательных отношений; </a:t>
            </a:r>
          </a:p>
          <a:p>
            <a:r>
              <a:rPr lang="ru-RU" dirty="0" smtClean="0"/>
              <a:t></a:t>
            </a:r>
            <a:r>
              <a:rPr lang="ru-RU" b="1" i="1" dirty="0" smtClean="0"/>
              <a:t>поддержка инициативы детей в различных видах деятельности; </a:t>
            </a:r>
          </a:p>
          <a:p>
            <a:r>
              <a:rPr lang="ru-RU" dirty="0" smtClean="0"/>
              <a:t></a:t>
            </a:r>
            <a:r>
              <a:rPr lang="ru-RU" b="1" i="1" dirty="0" smtClean="0"/>
              <a:t>сотрудничество Организации с семьей; </a:t>
            </a:r>
          </a:p>
          <a:p>
            <a:r>
              <a:rPr lang="ru-RU" dirty="0" smtClean="0"/>
              <a:t></a:t>
            </a:r>
            <a:r>
              <a:rPr lang="ru-RU" b="1" i="1" dirty="0" smtClean="0"/>
              <a:t>приобщение детей к </a:t>
            </a:r>
            <a:r>
              <a:rPr lang="ru-RU" b="1" i="1" dirty="0" err="1" smtClean="0"/>
              <a:t>социокультурным</a:t>
            </a:r>
            <a:r>
              <a:rPr lang="ru-RU" b="1" i="1" dirty="0" smtClean="0"/>
              <a:t> нормам, традициям семьи, общества и государства; </a:t>
            </a:r>
          </a:p>
          <a:p>
            <a:r>
              <a:rPr lang="ru-RU" dirty="0" smtClean="0"/>
              <a:t>               </a:t>
            </a:r>
            <a:r>
              <a:rPr lang="ru-RU" b="1" i="1" dirty="0" smtClean="0"/>
              <a:t>формирование познавательных интересов и познавательных                </a:t>
            </a:r>
          </a:p>
          <a:p>
            <a:r>
              <a:rPr lang="ru-RU" b="1" i="1" dirty="0" smtClean="0"/>
              <a:t>                  действий ребенка в различных видах деятельности; </a:t>
            </a:r>
          </a:p>
          <a:p>
            <a:r>
              <a:rPr lang="ru-RU" dirty="0" smtClean="0"/>
              <a:t>               </a:t>
            </a:r>
            <a:r>
              <a:rPr lang="ru-RU" b="1" i="1" dirty="0" smtClean="0"/>
              <a:t>возрастная адекватность дошкольного образования       </a:t>
            </a:r>
          </a:p>
          <a:p>
            <a:r>
              <a:rPr lang="ru-RU" b="1" i="1" dirty="0" smtClean="0"/>
              <a:t>                  (соответствие условий, требований, методов возрасту и    </a:t>
            </a:r>
          </a:p>
          <a:p>
            <a:r>
              <a:rPr lang="ru-RU" b="1" i="1" dirty="0" smtClean="0"/>
              <a:t>                   особенностям развития); </a:t>
            </a:r>
          </a:p>
          <a:p>
            <a:r>
              <a:rPr lang="ru-RU" dirty="0" smtClean="0"/>
              <a:t>               </a:t>
            </a:r>
            <a:r>
              <a:rPr lang="ru-RU" b="1" i="1" dirty="0" smtClean="0"/>
              <a:t>учет этнокультурной ситуации развития детей.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2219</Words>
  <Application>Microsoft Office PowerPoint</Application>
  <PresentationFormat>Экран (4:3)</PresentationFormat>
  <Paragraphs>224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МБДОУ №156</dc:creator>
  <cp:lastModifiedBy>1</cp:lastModifiedBy>
  <cp:revision>36</cp:revision>
  <dcterms:created xsi:type="dcterms:W3CDTF">2015-02-25T12:25:36Z</dcterms:created>
  <dcterms:modified xsi:type="dcterms:W3CDTF">2019-11-29T08:28:36Z</dcterms:modified>
</cp:coreProperties>
</file>